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9" r:id="rId2"/>
    <p:sldId id="403" r:id="rId3"/>
    <p:sldId id="405" r:id="rId4"/>
    <p:sldId id="407" r:id="rId5"/>
    <p:sldId id="404" r:id="rId6"/>
    <p:sldId id="406" r:id="rId7"/>
    <p:sldId id="408" r:id="rId8"/>
    <p:sldId id="409" r:id="rId9"/>
    <p:sldId id="410" r:id="rId10"/>
    <p:sldId id="411"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35" r:id="rId35"/>
    <p:sldId id="436" r:id="rId36"/>
    <p:sldId id="437" r:id="rId37"/>
    <p:sldId id="358"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713" autoAdjust="0"/>
    <p:restoredTop sz="94660"/>
  </p:normalViewPr>
  <p:slideViewPr>
    <p:cSldViewPr>
      <p:cViewPr varScale="1">
        <p:scale>
          <a:sx n="86" d="100"/>
          <a:sy n="86" d="100"/>
        </p:scale>
        <p:origin x="-100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3AADF-EA98-43DF-8446-1FF25E7B2BD9}" type="datetimeFigureOut">
              <a:rPr lang="es-ES" smtClean="0"/>
              <a:pPr/>
              <a:t>23/04/2015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D7D7E-9529-404D-A199-1B8755504B24}" type="slidenum">
              <a:rPr lang="es-ES" smtClean="0"/>
              <a:pPr/>
              <a:t>‹Nº›</a:t>
            </a:fld>
            <a:endParaRPr lang="es-ES"/>
          </a:p>
        </p:txBody>
      </p:sp>
    </p:spTree>
    <p:extLst>
      <p:ext uri="{BB962C8B-B14F-4D97-AF65-F5344CB8AC3E}">
        <p14:creationId xmlns="" xmlns:p14="http://schemas.microsoft.com/office/powerpoint/2010/main" val="341508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08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1208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C7DC642-0F7D-413B-B5B2-36D7A3AADC48}" type="slidenum">
              <a:rPr lang="es-ES" smtClean="0"/>
              <a:pPr/>
              <a:t>1</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23/04/2015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23/04/2015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15 Imagen" descr="brazo tadil.jpg"/>
          <p:cNvPicPr>
            <a:picLocks noChangeAspect="1"/>
          </p:cNvPicPr>
          <p:nvPr/>
        </p:nvPicPr>
        <p:blipFill>
          <a:blip r:embed="rId3" cstate="print"/>
          <a:srcRect/>
          <a:stretch>
            <a:fillRect/>
          </a:stretch>
        </p:blipFill>
        <p:spPr bwMode="auto">
          <a:xfrm>
            <a:off x="467544" y="1340768"/>
            <a:ext cx="4104456" cy="5141886"/>
          </a:xfrm>
          <a:prstGeom prst="rect">
            <a:avLst/>
          </a:prstGeom>
          <a:noFill/>
          <a:ln w="9525">
            <a:noFill/>
            <a:miter lim="800000"/>
            <a:headEnd/>
            <a:tailEnd/>
          </a:ln>
        </p:spPr>
      </p:pic>
      <p:sp>
        <p:nvSpPr>
          <p:cNvPr id="2051" name="1 Título"/>
          <p:cNvSpPr>
            <a:spLocks noGrp="1"/>
          </p:cNvSpPr>
          <p:nvPr>
            <p:ph type="ctrTitle"/>
          </p:nvPr>
        </p:nvSpPr>
        <p:spPr>
          <a:xfrm>
            <a:off x="4644008" y="1700808"/>
            <a:ext cx="4248472" cy="1729482"/>
          </a:xfrm>
        </p:spPr>
        <p:txBody>
          <a:bodyPr>
            <a:noAutofit/>
          </a:bodyPr>
          <a:lstStyle/>
          <a:p>
            <a:pPr eaLnBrk="1" hangingPunct="1"/>
            <a:r>
              <a:rPr lang="es-ES_tradnl" sz="2400" dirty="0" smtClean="0"/>
              <a:t> “</a:t>
            </a:r>
            <a:r>
              <a:rPr lang="es-ES_tradnl" sz="2400" dirty="0" smtClean="0">
                <a:solidFill>
                  <a:srgbClr val="FF0000"/>
                </a:solidFill>
              </a:rPr>
              <a:t>T</a:t>
            </a:r>
            <a:r>
              <a:rPr lang="es-ES_tradnl" sz="2400" dirty="0" smtClean="0"/>
              <a:t>ÉCNICAS DE </a:t>
            </a:r>
            <a:r>
              <a:rPr lang="es-ES_tradnl" sz="2400" dirty="0" smtClean="0">
                <a:solidFill>
                  <a:srgbClr val="FF0000"/>
                </a:solidFill>
              </a:rPr>
              <a:t>A</a:t>
            </a:r>
            <a:r>
              <a:rPr lang="es-ES_tradnl" sz="2400" dirty="0" smtClean="0"/>
              <a:t>UTOTRAZADO PARA EL </a:t>
            </a:r>
            <a:r>
              <a:rPr lang="es-ES_tradnl" sz="2400" dirty="0" smtClean="0">
                <a:solidFill>
                  <a:srgbClr val="FF0000"/>
                </a:solidFill>
              </a:rPr>
              <a:t>D</a:t>
            </a:r>
            <a:r>
              <a:rPr lang="es-ES_tradnl" sz="2400" dirty="0" smtClean="0"/>
              <a:t>ISEÑO DE </a:t>
            </a:r>
            <a:r>
              <a:rPr lang="es-ES_tradnl" sz="2400" dirty="0" smtClean="0">
                <a:solidFill>
                  <a:srgbClr val="FF0000"/>
                </a:solidFill>
              </a:rPr>
              <a:t>I</a:t>
            </a:r>
            <a:r>
              <a:rPr lang="es-ES_tradnl" sz="2400" dirty="0" smtClean="0"/>
              <a:t>NFRAESTRUCTURAS </a:t>
            </a:r>
            <a:r>
              <a:rPr lang="es-ES_tradnl" sz="2400" dirty="0" smtClean="0">
                <a:solidFill>
                  <a:srgbClr val="FF0000"/>
                </a:solidFill>
              </a:rPr>
              <a:t>L</a:t>
            </a:r>
            <a:r>
              <a:rPr lang="es-ES_tradnl" sz="2400" dirty="0" smtClean="0"/>
              <a:t>INEALES”</a:t>
            </a:r>
            <a:br>
              <a:rPr lang="es-ES_tradnl" sz="2400" dirty="0" smtClean="0"/>
            </a:br>
            <a:r>
              <a:rPr lang="es-ES_tradnl" sz="3200" dirty="0" smtClean="0">
                <a:solidFill>
                  <a:srgbClr val="FF0000"/>
                </a:solidFill>
              </a:rPr>
              <a:t> T.A.D.I.L</a:t>
            </a:r>
            <a:endParaRPr lang="es-ES" sz="3200" dirty="0" smtClean="0">
              <a:solidFill>
                <a:srgbClr val="FF0000"/>
              </a:solidFill>
            </a:endParaRPr>
          </a:p>
        </p:txBody>
      </p:sp>
      <p:sp>
        <p:nvSpPr>
          <p:cNvPr id="11" name="10 Marcador de pie de página"/>
          <p:cNvSpPr>
            <a:spLocks noGrp="1"/>
          </p:cNvSpPr>
          <p:nvPr>
            <p:ph type="ftr" sz="quarter" idx="11"/>
          </p:nvPr>
        </p:nvSpPr>
        <p:spPr>
          <a:xfrm>
            <a:off x="5364163" y="6492875"/>
            <a:ext cx="2895600" cy="365125"/>
          </a:xfrm>
        </p:spPr>
        <p:txBody>
          <a:bodyPr/>
          <a:lstStyle/>
          <a:p>
            <a:pPr>
              <a:defRPr/>
            </a:pPr>
            <a:r>
              <a:rPr lang="es-ES" dirty="0"/>
              <a:t>SOFTWARE TADIL</a:t>
            </a:r>
          </a:p>
        </p:txBody>
      </p:sp>
      <p:sp>
        <p:nvSpPr>
          <p:cNvPr id="10" name="9 Marcador de número de diapositiva"/>
          <p:cNvSpPr>
            <a:spLocks noGrp="1"/>
          </p:cNvSpPr>
          <p:nvPr>
            <p:ph type="sldNum" sz="quarter" idx="12"/>
          </p:nvPr>
        </p:nvSpPr>
        <p:spPr/>
        <p:txBody>
          <a:bodyPr/>
          <a:lstStyle/>
          <a:p>
            <a:pPr>
              <a:defRPr/>
            </a:pPr>
            <a:fld id="{6C9AA057-8997-4237-9BA9-6C2032C528DD}" type="slidenum">
              <a:rPr lang="es-ES" smtClean="0"/>
              <a:pPr>
                <a:defRPr/>
              </a:pPr>
              <a:t>1</a:t>
            </a:fld>
            <a:endParaRPr lang="es-ES" dirty="0"/>
          </a:p>
        </p:txBody>
      </p:sp>
      <p:sp>
        <p:nvSpPr>
          <p:cNvPr id="2056" name="8 CuadroTexto"/>
          <p:cNvSpPr txBox="1">
            <a:spLocks noChangeArrowheads="1"/>
          </p:cNvSpPr>
          <p:nvPr/>
        </p:nvSpPr>
        <p:spPr bwMode="auto">
          <a:xfrm>
            <a:off x="4932040" y="3717032"/>
            <a:ext cx="3888432" cy="707886"/>
          </a:xfrm>
          <a:prstGeom prst="rect">
            <a:avLst/>
          </a:prstGeom>
          <a:noFill/>
          <a:ln w="9525">
            <a:noFill/>
            <a:miter lim="800000"/>
            <a:headEnd/>
            <a:tailEnd/>
          </a:ln>
        </p:spPr>
        <p:txBody>
          <a:bodyPr wrap="square">
            <a:spAutoFit/>
          </a:bodyPr>
          <a:lstStyle/>
          <a:p>
            <a:pPr algn="ctr"/>
            <a:r>
              <a:rPr lang="es-ES_tradnl" sz="2000" b="1" dirty="0"/>
              <a:t>AGRUPACIÓN DE INTERÉS ECONÓMICO PROYECTO TADIL</a:t>
            </a:r>
            <a:endParaRPr lang="es-ES" sz="2000" b="1" dirty="0"/>
          </a:p>
        </p:txBody>
      </p:sp>
      <p:pic>
        <p:nvPicPr>
          <p:cNvPr id="2" name="Picture 2"/>
          <p:cNvPicPr>
            <a:picLocks noChangeAspect="1" noChangeArrowheads="1"/>
          </p:cNvPicPr>
          <p:nvPr/>
        </p:nvPicPr>
        <p:blipFill>
          <a:blip r:embed="rId4" cstate="print"/>
          <a:srcRect l="3360" r="2561" b="2166"/>
          <a:stretch>
            <a:fillRect/>
          </a:stretch>
        </p:blipFill>
        <p:spPr bwMode="auto">
          <a:xfrm>
            <a:off x="6012160" y="4797152"/>
            <a:ext cx="1800200" cy="14144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785926"/>
            <a:ext cx="8229600" cy="4714908"/>
          </a:xfrm>
        </p:spPr>
        <p:txBody>
          <a:bodyPr>
            <a:normAutofit/>
          </a:bodyPr>
          <a:lstStyle/>
          <a:p>
            <a:r>
              <a:rPr lang="es-ES" sz="2400" b="1" dirty="0" smtClean="0"/>
              <a:t>TRAZADO AUTOMÁTICO Y MANUAL</a:t>
            </a:r>
          </a:p>
          <a:p>
            <a:pPr lvl="1">
              <a:buFont typeface="Courier New" pitchFamily="49" charset="0"/>
              <a:buChar char="o"/>
            </a:pPr>
            <a:r>
              <a:rPr lang="es-ES" sz="2400" dirty="0" smtClean="0"/>
              <a:t>TADIL permite la elección por parte del usuario de trazar de forma automática o manual</a:t>
            </a:r>
          </a:p>
          <a:p>
            <a:pPr lvl="1">
              <a:buFont typeface="Courier New" pitchFamily="49" charset="0"/>
              <a:buChar char="o"/>
            </a:pPr>
            <a:r>
              <a:rPr lang="es-ES" sz="2400" dirty="0" smtClean="0"/>
              <a:t>El trazado manual se fundamenta en dos puntos:</a:t>
            </a:r>
          </a:p>
          <a:p>
            <a:pPr lvl="2">
              <a:buFont typeface="Wingdings" pitchFamily="2" charset="2"/>
              <a:buChar char="ü"/>
            </a:pPr>
            <a:r>
              <a:rPr lang="es-ES" dirty="0" smtClean="0"/>
              <a:t>Eje de visibilidad manual: Donde el usuario definirá con una </a:t>
            </a:r>
            <a:r>
              <a:rPr lang="es-ES" dirty="0" err="1" smtClean="0"/>
              <a:t>polilínea</a:t>
            </a:r>
            <a:r>
              <a:rPr lang="es-ES" dirty="0" smtClean="0"/>
              <a:t> el eje de visibilidad donde quiere que se apoye posteriormente su eje básico de trazado.</a:t>
            </a:r>
          </a:p>
          <a:p>
            <a:pPr lvl="2">
              <a:buFont typeface="Wingdings" pitchFamily="2" charset="2"/>
              <a:buChar char="ü"/>
            </a:pPr>
            <a:r>
              <a:rPr lang="es-ES" dirty="0" smtClean="0"/>
              <a:t>Eje básico manual: TADIL calculará el abanico de avance, dando sus mediciones y valoraciones y el usuario podrá seleccionar de forma manual las radiales que considere mejores</a:t>
            </a:r>
            <a:endParaRPr lang="es-ES" dirty="0" smtClean="0"/>
          </a:p>
        </p:txBody>
      </p:sp>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57686" y="1571612"/>
            <a:ext cx="4643438" cy="5072074"/>
          </a:xfrm>
        </p:spPr>
        <p:txBody>
          <a:bodyPr>
            <a:normAutofit/>
          </a:bodyPr>
          <a:lstStyle/>
          <a:p>
            <a:pPr>
              <a:buNone/>
            </a:pPr>
            <a:endParaRPr lang="es-ES_tradnl" sz="2400" b="1" dirty="0" smtClean="0"/>
          </a:p>
          <a:p>
            <a:r>
              <a:rPr lang="es-ES_tradnl" sz="2400" dirty="0" smtClean="0"/>
              <a:t>El </a:t>
            </a:r>
            <a:r>
              <a:rPr lang="es-ES_tradnl" sz="2400" dirty="0" smtClean="0"/>
              <a:t>eje de visibilidad </a:t>
            </a:r>
            <a:r>
              <a:rPr lang="es-ES" sz="2400" dirty="0" smtClean="0"/>
              <a:t>permite crear una </a:t>
            </a:r>
            <a:r>
              <a:rPr lang="es-ES" sz="2400" dirty="0" err="1" smtClean="0"/>
              <a:t>polilínea</a:t>
            </a:r>
            <a:r>
              <a:rPr lang="es-ES" sz="2400" dirty="0" smtClean="0"/>
              <a:t> de avance desde el punto origen al de destino bordeando las zonas de no paso con la menor longitud, y define por tanto un "eje rastreador o de avance" para el eje </a:t>
            </a:r>
            <a:r>
              <a:rPr lang="es-ES" sz="2400" dirty="0" smtClean="0"/>
              <a:t>básico</a:t>
            </a:r>
          </a:p>
          <a:p>
            <a:endParaRPr lang="es-ES" sz="2400" dirty="0" smtClean="0"/>
          </a:p>
          <a:p>
            <a:r>
              <a:rPr lang="es-ES" sz="2400" dirty="0" smtClean="0"/>
              <a:t>Las zonas de no paso pueden deberse a criterios de pendiente excesiva o territoriales</a:t>
            </a:r>
          </a:p>
        </p:txBody>
      </p:sp>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pic>
        <p:nvPicPr>
          <p:cNvPr id="5" name="4 Imagen"/>
          <p:cNvPicPr/>
          <p:nvPr/>
        </p:nvPicPr>
        <p:blipFill>
          <a:blip r:embed="rId2" cstate="print"/>
          <a:srcRect l="29982" t="22937" r="28395" b="30969"/>
          <a:stretch>
            <a:fillRect/>
          </a:stretch>
        </p:blipFill>
        <p:spPr bwMode="auto">
          <a:xfrm>
            <a:off x="214282" y="2428868"/>
            <a:ext cx="4143404" cy="3912476"/>
          </a:xfrm>
          <a:prstGeom prst="rect">
            <a:avLst/>
          </a:prstGeom>
          <a:noFill/>
          <a:ln w="9525">
            <a:noFill/>
            <a:miter lim="800000"/>
            <a:headEnd/>
            <a:tailEnd/>
          </a:ln>
          <a:effectLst>
            <a:glow rad="63500">
              <a:schemeClr val="accent1">
                <a:satMod val="175000"/>
                <a:alpha val="40000"/>
              </a:schemeClr>
            </a:glow>
            <a:softEdge rad="31750"/>
          </a:effectLst>
        </p:spPr>
      </p:pic>
      <p:sp>
        <p:nvSpPr>
          <p:cNvPr id="6" name="5 Rectángulo"/>
          <p:cNvSpPr/>
          <p:nvPr/>
        </p:nvSpPr>
        <p:spPr>
          <a:xfrm>
            <a:off x="142844" y="1857364"/>
            <a:ext cx="4286312" cy="461665"/>
          </a:xfrm>
          <a:prstGeom prst="rect">
            <a:avLst/>
          </a:prstGeom>
        </p:spPr>
        <p:txBody>
          <a:bodyPr wrap="square">
            <a:spAutoFit/>
          </a:bodyPr>
          <a:lstStyle/>
          <a:p>
            <a:r>
              <a:rPr lang="es-ES" sz="2400" b="1" dirty="0" smtClean="0"/>
              <a:t>EL EJE DE VISIBILIDAD. </a:t>
            </a:r>
            <a:r>
              <a:rPr lang="es-ES_tradnl" sz="2400" b="1" dirty="0" smtClean="0"/>
              <a:t>¿QUÉ ES? </a:t>
            </a:r>
            <a:endParaRPr lang="es-ES_tradnl" sz="24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142844" y="1714488"/>
            <a:ext cx="8429684" cy="3877985"/>
          </a:xfrm>
          <a:prstGeom prst="rect">
            <a:avLst/>
          </a:prstGeom>
        </p:spPr>
        <p:txBody>
          <a:bodyPr wrap="square">
            <a:spAutoFit/>
          </a:bodyPr>
          <a:lstStyle/>
          <a:p>
            <a:r>
              <a:rPr lang="es-ES" sz="2400" b="1" dirty="0" smtClean="0"/>
              <a:t>EJE </a:t>
            </a:r>
            <a:r>
              <a:rPr lang="es-ES" sz="2400" b="1" dirty="0" smtClean="0"/>
              <a:t>DE </a:t>
            </a:r>
            <a:r>
              <a:rPr lang="es-ES" sz="2400" b="1" dirty="0" smtClean="0"/>
              <a:t>VISIBILIDAD AUTOMÁTICO O MANUAL</a:t>
            </a:r>
          </a:p>
          <a:p>
            <a:endParaRPr lang="es-ES" sz="1500" b="1" dirty="0" smtClean="0"/>
          </a:p>
          <a:p>
            <a:pPr lvl="1">
              <a:buFont typeface="Arial" pitchFamily="34" charset="0"/>
              <a:buChar char="•"/>
            </a:pPr>
            <a:r>
              <a:rPr lang="es-ES" sz="2400" b="1" dirty="0" smtClean="0"/>
              <a:t>Eje visibilidad automático</a:t>
            </a:r>
            <a:r>
              <a:rPr lang="es-ES" sz="2400" dirty="0" smtClean="0"/>
              <a:t>:</a:t>
            </a:r>
            <a:r>
              <a:rPr lang="es-ES" sz="2400" b="1" dirty="0" smtClean="0"/>
              <a:t> </a:t>
            </a:r>
            <a:r>
              <a:rPr lang="es-ES" sz="2400" dirty="0" smtClean="0"/>
              <a:t>TADIL calcula </a:t>
            </a:r>
            <a:r>
              <a:rPr lang="es-ES" sz="2400" dirty="0" smtClean="0"/>
              <a:t>el eje de visibilidad óptimo para nuestro proyecto, evitando las </a:t>
            </a:r>
            <a:r>
              <a:rPr lang="es-ES" sz="2400" dirty="0" smtClean="0"/>
              <a:t>ZNP. Si no hay </a:t>
            </a:r>
            <a:r>
              <a:rPr lang="es-ES" sz="2400" dirty="0" smtClean="0"/>
              <a:t>ninguna </a:t>
            </a:r>
            <a:r>
              <a:rPr lang="es-ES" sz="2400" dirty="0" smtClean="0"/>
              <a:t>ZNP </a:t>
            </a:r>
            <a:r>
              <a:rPr lang="es-ES" sz="2400" dirty="0" smtClean="0"/>
              <a:t>entre el punto origen y destino, el eje de visibilidad automático será la recta que los </a:t>
            </a:r>
            <a:r>
              <a:rPr lang="es-ES" sz="2400" dirty="0" smtClean="0"/>
              <a:t>une.</a:t>
            </a:r>
          </a:p>
          <a:p>
            <a:pPr lvl="1">
              <a:buFont typeface="Arial" pitchFamily="34" charset="0"/>
              <a:buChar char="•"/>
            </a:pPr>
            <a:endParaRPr lang="es-ES" sz="1500" b="1" dirty="0" smtClean="0"/>
          </a:p>
          <a:p>
            <a:pPr lvl="1">
              <a:buFont typeface="Arial" pitchFamily="34" charset="0"/>
              <a:buChar char="•"/>
            </a:pPr>
            <a:r>
              <a:rPr lang="es-ES" sz="2400" b="1" dirty="0" smtClean="0"/>
              <a:t>Eje visibilidad manual</a:t>
            </a:r>
            <a:r>
              <a:rPr lang="es-ES" sz="2400" dirty="0" smtClean="0"/>
              <a:t>: Hay que dibujar una </a:t>
            </a:r>
            <a:r>
              <a:rPr lang="es-ES" sz="2400" dirty="0" err="1" smtClean="0"/>
              <a:t>polilínea</a:t>
            </a:r>
            <a:r>
              <a:rPr lang="es-ES" sz="2400" dirty="0" smtClean="0"/>
              <a:t> </a:t>
            </a:r>
            <a:r>
              <a:rPr lang="es-ES" sz="2400" dirty="0" smtClean="0"/>
              <a:t>en </a:t>
            </a:r>
            <a:r>
              <a:rPr lang="es-ES" sz="2400" dirty="0" err="1" smtClean="0"/>
              <a:t>AutoCAD</a:t>
            </a:r>
            <a:r>
              <a:rPr lang="es-ES" sz="2400" dirty="0" smtClean="0"/>
              <a:t> y seleccionarla. </a:t>
            </a:r>
            <a:r>
              <a:rPr lang="es-ES" sz="2400" dirty="0" smtClean="0"/>
              <a:t>El punto origen y el punto destino </a:t>
            </a:r>
            <a:r>
              <a:rPr lang="es-ES" sz="2400" dirty="0" smtClean="0"/>
              <a:t>deben </a:t>
            </a:r>
            <a:r>
              <a:rPr lang="es-ES" sz="2400" dirty="0" smtClean="0"/>
              <a:t>ser los mismos que el inicio y el fin de </a:t>
            </a:r>
            <a:r>
              <a:rPr lang="es-ES" sz="2400" dirty="0" smtClean="0"/>
              <a:t>la </a:t>
            </a:r>
            <a:r>
              <a:rPr lang="es-ES" sz="2400" dirty="0" err="1" smtClean="0"/>
              <a:t>polilínea</a:t>
            </a:r>
            <a:r>
              <a:rPr lang="es-ES" sz="2400" dirty="0" smtClean="0"/>
              <a:t>.</a:t>
            </a:r>
            <a:endParaRPr lang="es-ES" sz="2400" b="1" dirty="0" smtClean="0"/>
          </a:p>
          <a:p>
            <a:endParaRPr lang="es-ES_tradnl" sz="2400" b="1" dirty="0" smtClean="0"/>
          </a:p>
        </p:txBody>
      </p:sp>
      <p:pic>
        <p:nvPicPr>
          <p:cNvPr id="7" name="6 Imagen" descr="Ejes visibilidad.png"/>
          <p:cNvPicPr>
            <a:picLocks noChangeAspect="1"/>
          </p:cNvPicPr>
          <p:nvPr/>
        </p:nvPicPr>
        <p:blipFill>
          <a:blip r:embed="rId2"/>
          <a:stretch>
            <a:fillRect/>
          </a:stretch>
        </p:blipFill>
        <p:spPr>
          <a:xfrm>
            <a:off x="2571736" y="5429264"/>
            <a:ext cx="4382112" cy="116221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142844" y="1857365"/>
            <a:ext cx="8429684" cy="461665"/>
          </a:xfrm>
          <a:prstGeom prst="rect">
            <a:avLst/>
          </a:prstGeom>
        </p:spPr>
        <p:txBody>
          <a:bodyPr wrap="square">
            <a:spAutoFit/>
          </a:bodyPr>
          <a:lstStyle/>
          <a:p>
            <a:r>
              <a:rPr lang="es-ES" sz="2400" b="1" dirty="0" smtClean="0"/>
              <a:t>EJE </a:t>
            </a:r>
            <a:r>
              <a:rPr lang="es-ES" sz="2400" b="1" dirty="0" smtClean="0"/>
              <a:t>DE </a:t>
            </a:r>
            <a:r>
              <a:rPr lang="es-ES" sz="2400" b="1" dirty="0" smtClean="0"/>
              <a:t>VISIBILIDAD POR CORREDORES</a:t>
            </a:r>
            <a:endParaRPr lang="es-ES_tradnl" sz="2400" b="1" dirty="0" smtClean="0"/>
          </a:p>
        </p:txBody>
      </p:sp>
      <p:sp>
        <p:nvSpPr>
          <p:cNvPr id="1025" name="Rectangle 1"/>
          <p:cNvSpPr>
            <a:spLocks noChangeArrowheads="1"/>
          </p:cNvSpPr>
          <p:nvPr/>
        </p:nvSpPr>
        <p:spPr bwMode="auto">
          <a:xfrm>
            <a:off x="0" y="2571744"/>
            <a:ext cx="3857652"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 typeface="Arial" pitchFamily="34" charset="0"/>
              <a:buChar char="•"/>
            </a:pPr>
            <a:r>
              <a:rPr kumimoji="0" lang="es-ES" sz="2400" b="0" i="0" u="none" strike="noStrike" cap="none" normalizeH="0" baseline="0" dirty="0" smtClean="0">
                <a:ln>
                  <a:noFill/>
                </a:ln>
                <a:effectLst/>
                <a:ea typeface="Times New Roman" pitchFamily="18" charset="0"/>
                <a:cs typeface="Times New Roman" pitchFamily="18" charset="0"/>
              </a:rPr>
              <a:t>A nivel de estudio previo, es obligado el análisis preliminar de todos los posibles corredores geográficos que puedan conducir al destino buscado</a:t>
            </a:r>
          </a:p>
          <a:p>
            <a:pPr lvl="1" fontAlgn="base">
              <a:spcBef>
                <a:spcPct val="0"/>
              </a:spcBef>
              <a:spcAft>
                <a:spcPct val="0"/>
              </a:spcAft>
              <a:buFont typeface="Arial" pitchFamily="34" charset="0"/>
              <a:buChar char="•"/>
            </a:pPr>
            <a:endParaRPr kumimoji="0" lang="es-ES" sz="2400" b="0" i="0" u="none" strike="noStrike" cap="none" normalizeH="0" baseline="0" dirty="0" smtClean="0">
              <a:ln>
                <a:noFill/>
              </a:ln>
              <a:effectLst/>
              <a:ea typeface="Times New Roman" pitchFamily="18" charset="0"/>
              <a:cs typeface="Times New Roman" pitchFamily="18" charset="0"/>
            </a:endParaRPr>
          </a:p>
        </p:txBody>
      </p:sp>
      <p:pic>
        <p:nvPicPr>
          <p:cNvPr id="5" name="4 Imagen" descr="Ejes visibilidad2.png"/>
          <p:cNvPicPr>
            <a:picLocks noChangeAspect="1"/>
          </p:cNvPicPr>
          <p:nvPr/>
        </p:nvPicPr>
        <p:blipFill>
          <a:blip r:embed="rId2"/>
          <a:stretch>
            <a:fillRect/>
          </a:stretch>
        </p:blipFill>
        <p:spPr>
          <a:xfrm>
            <a:off x="3643306" y="2428868"/>
            <a:ext cx="5137898" cy="421484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357158" y="1714488"/>
            <a:ext cx="8001056" cy="1938992"/>
          </a:xfrm>
          <a:prstGeom prst="rect">
            <a:avLst/>
          </a:prstGeom>
        </p:spPr>
        <p:txBody>
          <a:bodyPr wrap="square">
            <a:spAutoFit/>
          </a:bodyPr>
          <a:lstStyle/>
          <a:p>
            <a:r>
              <a:rPr lang="es-ES" sz="2400" b="1" dirty="0" smtClean="0"/>
              <a:t>EJE </a:t>
            </a:r>
            <a:r>
              <a:rPr lang="es-ES" sz="2400" b="1" dirty="0" smtClean="0"/>
              <a:t>DE </a:t>
            </a:r>
            <a:r>
              <a:rPr lang="es-ES" sz="2400" b="1" dirty="0" smtClean="0"/>
              <a:t>VISIBILIDAD POR CORREDORES</a:t>
            </a:r>
          </a:p>
          <a:p>
            <a:endParaRPr lang="es-ES" sz="2400" b="1" dirty="0" smtClean="0"/>
          </a:p>
          <a:p>
            <a:endParaRPr lang="es-ES" sz="2400" b="1" dirty="0" smtClean="0"/>
          </a:p>
          <a:p>
            <a:endParaRPr lang="es-ES" sz="2400" b="1" dirty="0" smtClean="0"/>
          </a:p>
          <a:p>
            <a:endParaRPr lang="es-ES_tradnl" sz="2400" b="1" dirty="0" smtClean="0"/>
          </a:p>
        </p:txBody>
      </p:sp>
      <p:pic>
        <p:nvPicPr>
          <p:cNvPr id="5" name="3 Marcador de contenido" descr="Corredores.png"/>
          <p:cNvPicPr>
            <a:picLocks noGrp="1" noChangeAspect="1"/>
          </p:cNvPicPr>
          <p:nvPr>
            <p:ph idx="1"/>
          </p:nvPr>
        </p:nvPicPr>
        <p:blipFill>
          <a:blip r:embed="rId2" cstate="print"/>
          <a:srcRect l="6103" r="11509"/>
          <a:stretch>
            <a:fillRect/>
          </a:stretch>
        </p:blipFill>
        <p:spPr>
          <a:xfrm>
            <a:off x="357158" y="2214554"/>
            <a:ext cx="4047298" cy="4311649"/>
          </a:xfrm>
        </p:spPr>
      </p:pic>
      <p:sp>
        <p:nvSpPr>
          <p:cNvPr id="7" name="6 Rectángulo"/>
          <p:cNvSpPr/>
          <p:nvPr/>
        </p:nvSpPr>
        <p:spPr>
          <a:xfrm>
            <a:off x="4143372" y="2214554"/>
            <a:ext cx="4857784" cy="4154984"/>
          </a:xfrm>
          <a:prstGeom prst="rect">
            <a:avLst/>
          </a:prstGeom>
        </p:spPr>
        <p:txBody>
          <a:bodyPr wrap="square">
            <a:spAutoFit/>
          </a:bodyPr>
          <a:lstStyle/>
          <a:p>
            <a:pPr lvl="1" eaLnBrk="0" fontAlgn="base" hangingPunct="0">
              <a:spcBef>
                <a:spcPct val="0"/>
              </a:spcBef>
              <a:spcAft>
                <a:spcPct val="0"/>
              </a:spcAft>
              <a:buFont typeface="Arial" pitchFamily="34" charset="0"/>
              <a:buChar char="•"/>
            </a:pPr>
            <a:r>
              <a:rPr lang="es-ES" sz="2400" dirty="0" smtClean="0">
                <a:ea typeface="Times New Roman" pitchFamily="18" charset="0"/>
                <a:cs typeface="Times New Roman" pitchFamily="18" charset="0"/>
              </a:rPr>
              <a:t>Desde el punto medio de la línea que une el punto origen con el punto destino, y en perpendicular a ésta, se crearán puntos a una distancia entre ellos seleccionada por el usuario. Estos puntos se unen con el punto origen y destino, creando los corredores. Los corredores que atraviesen una zona de no paso, serán automáticamente descartados</a:t>
            </a:r>
            <a:r>
              <a:rPr lang="es-ES" sz="2400" dirty="0" smtClean="0">
                <a:cs typeface="Arial" pitchFamily="34"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357158" y="1714488"/>
            <a:ext cx="8001056" cy="1938992"/>
          </a:xfrm>
          <a:prstGeom prst="rect">
            <a:avLst/>
          </a:prstGeom>
        </p:spPr>
        <p:txBody>
          <a:bodyPr wrap="square">
            <a:spAutoFit/>
          </a:bodyPr>
          <a:lstStyle/>
          <a:p>
            <a:r>
              <a:rPr lang="es-ES" sz="2400" b="1" dirty="0" smtClean="0"/>
              <a:t>EJE </a:t>
            </a:r>
            <a:r>
              <a:rPr lang="es-ES" sz="2400" b="1" dirty="0" smtClean="0"/>
              <a:t>DE </a:t>
            </a:r>
            <a:r>
              <a:rPr lang="es-ES" sz="2400" b="1" dirty="0" smtClean="0"/>
              <a:t>VISIBILIDAD GLOBAL</a:t>
            </a:r>
          </a:p>
          <a:p>
            <a:endParaRPr lang="es-ES" sz="2400" b="1" dirty="0" smtClean="0"/>
          </a:p>
          <a:p>
            <a:endParaRPr lang="es-ES" sz="2400" b="1" dirty="0" smtClean="0"/>
          </a:p>
          <a:p>
            <a:endParaRPr lang="es-ES" sz="2400" b="1" dirty="0" smtClean="0"/>
          </a:p>
          <a:p>
            <a:endParaRPr lang="es-ES_tradnl" sz="2400" b="1" dirty="0" smtClean="0"/>
          </a:p>
        </p:txBody>
      </p:sp>
      <p:sp>
        <p:nvSpPr>
          <p:cNvPr id="9" name="8 Rectángulo"/>
          <p:cNvSpPr/>
          <p:nvPr/>
        </p:nvSpPr>
        <p:spPr>
          <a:xfrm>
            <a:off x="-214346" y="2285992"/>
            <a:ext cx="4857752" cy="3785652"/>
          </a:xfrm>
          <a:prstGeom prst="rect">
            <a:avLst/>
          </a:prstGeom>
        </p:spPr>
        <p:txBody>
          <a:bodyPr wrap="square">
            <a:spAutoFit/>
          </a:bodyPr>
          <a:lstStyle/>
          <a:p>
            <a:pPr lvl="1">
              <a:buFont typeface="Arial" pitchFamily="34" charset="0"/>
              <a:buChar char="•"/>
            </a:pPr>
            <a:r>
              <a:rPr lang="es-ES_tradnl" sz="2400" dirty="0" smtClean="0"/>
              <a:t>La búsqueda local permite obtener la </a:t>
            </a:r>
            <a:r>
              <a:rPr lang="es-ES_tradnl" sz="2400" b="1" u="sng" dirty="0" smtClean="0"/>
              <a:t>mejor opción en cada punto</a:t>
            </a:r>
            <a:r>
              <a:rPr lang="es-ES_tradnl" sz="2400" dirty="0" smtClean="0"/>
              <a:t>, aunque ello no suponga que genere la mejor opción territorialmente</a:t>
            </a:r>
          </a:p>
          <a:p>
            <a:pPr lvl="1"/>
            <a:endParaRPr lang="es-ES_tradnl" sz="2400" dirty="0" smtClean="0"/>
          </a:p>
          <a:p>
            <a:pPr lvl="1">
              <a:buFont typeface="Arial" pitchFamily="34" charset="0"/>
              <a:buChar char="•"/>
            </a:pPr>
            <a:r>
              <a:rPr lang="es-ES_tradnl" sz="2400" dirty="0" smtClean="0"/>
              <a:t>L</a:t>
            </a:r>
            <a:r>
              <a:rPr lang="es-ES_tradnl" sz="2400" dirty="0" smtClean="0"/>
              <a:t>a búsqueda global permite analizar el territorio y </a:t>
            </a:r>
            <a:r>
              <a:rPr lang="es-ES_tradnl" sz="2400" b="1" u="sng" dirty="0" smtClean="0"/>
              <a:t>seleccionar los mejores corredores</a:t>
            </a:r>
            <a:r>
              <a:rPr lang="es-ES_tradnl" sz="2400" dirty="0" smtClean="0"/>
              <a:t>. </a:t>
            </a:r>
            <a:r>
              <a:rPr lang="es-ES_tradnl" sz="2400" dirty="0" smtClean="0"/>
              <a:t>P</a:t>
            </a:r>
            <a:r>
              <a:rPr lang="es-ES_tradnl" sz="2400" dirty="0" smtClean="0"/>
              <a:t>roblema de capacidad cálculo</a:t>
            </a:r>
            <a:endParaRPr lang="en-GB" sz="2400" dirty="0"/>
          </a:p>
        </p:txBody>
      </p:sp>
      <p:pic>
        <p:nvPicPr>
          <p:cNvPr id="10" name="3 Marcador de contenido" descr="Motril-Granada 4500.png"/>
          <p:cNvPicPr>
            <a:picLocks noGrp="1" noChangeAspect="1"/>
          </p:cNvPicPr>
          <p:nvPr>
            <p:ph idx="1"/>
          </p:nvPr>
        </p:nvPicPr>
        <p:blipFill>
          <a:blip r:embed="rId2" cstate="print"/>
          <a:stretch>
            <a:fillRect/>
          </a:stretch>
        </p:blipFill>
        <p:spPr>
          <a:xfrm>
            <a:off x="4786314" y="1928802"/>
            <a:ext cx="4101417"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357158" y="1714488"/>
            <a:ext cx="3786214" cy="4893647"/>
          </a:xfrm>
          <a:prstGeom prst="rect">
            <a:avLst/>
          </a:prstGeom>
        </p:spPr>
        <p:txBody>
          <a:bodyPr wrap="square">
            <a:spAutoFit/>
          </a:bodyPr>
          <a:lstStyle/>
          <a:p>
            <a:r>
              <a:rPr lang="es-ES" sz="2400" b="1" dirty="0" smtClean="0"/>
              <a:t>EJE </a:t>
            </a:r>
            <a:r>
              <a:rPr lang="es-ES" sz="2400" b="1" dirty="0" smtClean="0"/>
              <a:t>DE </a:t>
            </a:r>
            <a:r>
              <a:rPr lang="es-ES" sz="2400" b="1" dirty="0" smtClean="0"/>
              <a:t>VISIBILIDAD GLOBAL</a:t>
            </a:r>
          </a:p>
          <a:p>
            <a:endParaRPr lang="es-ES" sz="2400" b="1" dirty="0" smtClean="0"/>
          </a:p>
          <a:p>
            <a:pPr>
              <a:buFont typeface="Arial" pitchFamily="34" charset="0"/>
              <a:buChar char="•"/>
            </a:pPr>
            <a:r>
              <a:rPr lang="es-ES" sz="2400" dirty="0" smtClean="0"/>
              <a:t> Se filtran los puntos por la pendiente máxima del terreno</a:t>
            </a:r>
          </a:p>
          <a:p>
            <a:pPr>
              <a:buFont typeface="Arial" pitchFamily="34" charset="0"/>
              <a:buChar char="•"/>
            </a:pPr>
            <a:endParaRPr lang="es-ES" sz="2400" dirty="0" smtClean="0"/>
          </a:p>
          <a:p>
            <a:pPr>
              <a:buFont typeface="Arial" pitchFamily="34" charset="0"/>
              <a:buChar char="•"/>
            </a:pPr>
            <a:r>
              <a:rPr lang="es-ES" sz="2400" dirty="0" smtClean="0"/>
              <a:t>Se filtran los puntos por la pendiente máxima entre la cota del punto y el punto inicio y final</a:t>
            </a:r>
          </a:p>
          <a:p>
            <a:pPr>
              <a:buFont typeface="Arial" pitchFamily="34" charset="0"/>
              <a:buChar char="•"/>
            </a:pPr>
            <a:endParaRPr lang="es-ES" sz="2400" dirty="0" smtClean="0"/>
          </a:p>
          <a:p>
            <a:pPr>
              <a:buFont typeface="Arial" pitchFamily="34" charset="0"/>
              <a:buChar char="•"/>
            </a:pPr>
            <a:r>
              <a:rPr lang="es-ES" sz="2400" dirty="0" smtClean="0"/>
              <a:t>Se da una separación de cálculo</a:t>
            </a:r>
            <a:endParaRPr lang="es-ES_tradnl" sz="2400" b="1" dirty="0" smtClean="0"/>
          </a:p>
        </p:txBody>
      </p:sp>
      <p:pic>
        <p:nvPicPr>
          <p:cNvPr id="8" name="7 Imagen" descr="Eje visibilidad globla.png"/>
          <p:cNvPicPr>
            <a:picLocks noChangeAspect="1"/>
          </p:cNvPicPr>
          <p:nvPr/>
        </p:nvPicPr>
        <p:blipFill>
          <a:blip r:embed="rId2"/>
          <a:stretch>
            <a:fillRect/>
          </a:stretch>
        </p:blipFill>
        <p:spPr>
          <a:xfrm>
            <a:off x="4071934" y="2143116"/>
            <a:ext cx="4929254" cy="403184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357158" y="1714488"/>
            <a:ext cx="2786082" cy="4893647"/>
          </a:xfrm>
          <a:prstGeom prst="rect">
            <a:avLst/>
          </a:prstGeom>
        </p:spPr>
        <p:txBody>
          <a:bodyPr wrap="square">
            <a:spAutoFit/>
          </a:bodyPr>
          <a:lstStyle/>
          <a:p>
            <a:r>
              <a:rPr lang="es-ES" sz="2400" b="1" dirty="0" smtClean="0"/>
              <a:t>EL EJE BÁSICO</a:t>
            </a:r>
          </a:p>
          <a:p>
            <a:endParaRPr lang="es-ES" sz="2400" b="1" dirty="0" smtClean="0"/>
          </a:p>
          <a:p>
            <a:pPr>
              <a:buFont typeface="Arial" pitchFamily="34" charset="0"/>
              <a:buChar char="•"/>
            </a:pPr>
            <a:r>
              <a:rPr lang="es-ES_tradnl" sz="2400" dirty="0" smtClean="0"/>
              <a:t>El eje básico </a:t>
            </a:r>
            <a:r>
              <a:rPr lang="es-ES" sz="2400" dirty="0" smtClean="0"/>
              <a:t>es una </a:t>
            </a:r>
            <a:r>
              <a:rPr lang="es-ES" sz="2400" dirty="0" err="1" smtClean="0"/>
              <a:t>polilínea</a:t>
            </a:r>
            <a:r>
              <a:rPr lang="es-ES" sz="2400" dirty="0" smtClean="0"/>
              <a:t> que constituye el esqueleto de nuestro trazado y que se configura con geometría que permite su conversión a un eje convencional de trazado</a:t>
            </a:r>
            <a:endParaRPr lang="es-ES_tradnl" sz="2400" b="1" dirty="0" smtClean="0"/>
          </a:p>
        </p:txBody>
      </p:sp>
      <p:pic>
        <p:nvPicPr>
          <p:cNvPr id="5" name="22 Imagen" descr="Imagen 16.png"/>
          <p:cNvPicPr/>
          <p:nvPr/>
        </p:nvPicPr>
        <p:blipFill>
          <a:blip r:embed="rId2"/>
          <a:stretch>
            <a:fillRect/>
          </a:stretch>
        </p:blipFill>
        <p:spPr>
          <a:xfrm>
            <a:off x="3383915" y="2000240"/>
            <a:ext cx="5545803" cy="45669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357158" y="1714488"/>
            <a:ext cx="3929090" cy="3416320"/>
          </a:xfrm>
          <a:prstGeom prst="rect">
            <a:avLst/>
          </a:prstGeom>
        </p:spPr>
        <p:txBody>
          <a:bodyPr wrap="square">
            <a:spAutoFit/>
          </a:bodyPr>
          <a:lstStyle/>
          <a:p>
            <a:r>
              <a:rPr lang="es-ES" sz="2400" b="1" dirty="0" smtClean="0"/>
              <a:t>GENERAR EJE BÁSICO</a:t>
            </a:r>
          </a:p>
          <a:p>
            <a:endParaRPr lang="es-ES" sz="2400" b="1" dirty="0" smtClean="0"/>
          </a:p>
          <a:p>
            <a:pPr>
              <a:buFont typeface="Arial" pitchFamily="34" charset="0"/>
              <a:buChar char="•"/>
            </a:pPr>
            <a:r>
              <a:rPr lang="es-ES_tradnl" sz="2400" dirty="0" smtClean="0"/>
              <a:t>Partiendo </a:t>
            </a:r>
            <a:r>
              <a:rPr lang="es-ES_tradnl" sz="2400" dirty="0" smtClean="0"/>
              <a:t>del punto origen con destino el punto final y orientándose a partir del eje de visibilidad, TADIL va seleccionando las alineaciones que nos conformarán el eje básico</a:t>
            </a:r>
            <a:endParaRPr lang="es-ES_tradnl" sz="2400" b="1" dirty="0" smtClean="0"/>
          </a:p>
        </p:txBody>
      </p:sp>
      <p:pic>
        <p:nvPicPr>
          <p:cNvPr id="7" name="3 Imagen" descr="Gráficos TADIL 2.jpg"/>
          <p:cNvPicPr>
            <a:picLocks noChangeAspect="1" noChangeArrowheads="1"/>
          </p:cNvPicPr>
          <p:nvPr/>
        </p:nvPicPr>
        <p:blipFill>
          <a:blip r:embed="rId2" cstate="print"/>
          <a:srcRect t="13342" b="14587"/>
          <a:stretch>
            <a:fillRect/>
          </a:stretch>
        </p:blipFill>
        <p:spPr bwMode="auto">
          <a:xfrm>
            <a:off x="4357686" y="1928802"/>
            <a:ext cx="4391719" cy="45882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428596" y="2000240"/>
            <a:ext cx="7215238" cy="1569660"/>
          </a:xfrm>
          <a:prstGeom prst="rect">
            <a:avLst/>
          </a:prstGeom>
        </p:spPr>
        <p:txBody>
          <a:bodyPr wrap="square">
            <a:spAutoFit/>
          </a:bodyPr>
          <a:lstStyle/>
          <a:p>
            <a:r>
              <a:rPr lang="es-ES" sz="2400" b="1" dirty="0" smtClean="0"/>
              <a:t>GENERAR EJE BÁSICO MANUAL</a:t>
            </a:r>
          </a:p>
          <a:p>
            <a:endParaRPr lang="es-ES" sz="2400" b="1" dirty="0" smtClean="0"/>
          </a:p>
          <a:p>
            <a:pPr>
              <a:buFont typeface="Arial" pitchFamily="34" charset="0"/>
              <a:buChar char="•"/>
            </a:pPr>
            <a:r>
              <a:rPr lang="es-ES_tradnl" sz="2400" dirty="0" smtClean="0"/>
              <a:t>TADIL calcula el abanico de radiales con sus mediciones y valoraciones y el usuario va escogiendo las radiales</a:t>
            </a:r>
            <a:endParaRPr lang="es-ES_tradnl" sz="2400" b="1" dirty="0" smtClean="0"/>
          </a:p>
        </p:txBody>
      </p:sp>
      <p:pic>
        <p:nvPicPr>
          <p:cNvPr id="5" name="34 Imagen" descr="Imagen 34.png"/>
          <p:cNvPicPr/>
          <p:nvPr/>
        </p:nvPicPr>
        <p:blipFill>
          <a:blip r:embed="rId2"/>
          <a:srcRect t="16620" b="8587"/>
          <a:stretch>
            <a:fillRect/>
          </a:stretch>
        </p:blipFill>
        <p:spPr>
          <a:xfrm>
            <a:off x="1643042" y="3929066"/>
            <a:ext cx="5762625" cy="25717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mustzee.com/wp-content/uploads/2014/04/carreteras-montana-mas-peligrosas-mundo-paso-stelvio-italia.jpg"/>
          <p:cNvPicPr>
            <a:picLocks noChangeAspect="1" noChangeArrowheads="1"/>
          </p:cNvPicPr>
          <p:nvPr/>
        </p:nvPicPr>
        <p:blipFill>
          <a:blip r:embed="rId2" cstate="print"/>
          <a:srcRect/>
          <a:stretch>
            <a:fillRect/>
          </a:stretch>
        </p:blipFill>
        <p:spPr bwMode="auto">
          <a:xfrm>
            <a:off x="0" y="1124744"/>
            <a:ext cx="9144000" cy="5733256"/>
          </a:xfrm>
          <a:prstGeom prst="rect">
            <a:avLst/>
          </a:prstGeom>
          <a:noFill/>
        </p:spPr>
      </p:pic>
      <p:sp>
        <p:nvSpPr>
          <p:cNvPr id="3" name="2 Marcador de contenido"/>
          <p:cNvSpPr>
            <a:spLocks noGrp="1"/>
          </p:cNvSpPr>
          <p:nvPr>
            <p:ph idx="1"/>
          </p:nvPr>
        </p:nvSpPr>
        <p:spPr/>
        <p:txBody>
          <a:bodyPr>
            <a:normAutofit/>
          </a:bodyPr>
          <a:lstStyle/>
          <a:p>
            <a:pPr>
              <a:buNone/>
            </a:pPr>
            <a:r>
              <a:rPr lang="es-ES_tradnl" sz="4400" b="1" dirty="0" smtClean="0">
                <a:solidFill>
                  <a:schemeClr val="bg1"/>
                </a:solidFill>
              </a:rPr>
              <a:t>EL MÓDULO TDI. PRIMERA PARTE</a:t>
            </a:r>
            <a:endParaRPr lang="es-ES" sz="4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428596" y="2000240"/>
            <a:ext cx="7215238" cy="4524315"/>
          </a:xfrm>
          <a:prstGeom prst="rect">
            <a:avLst/>
          </a:prstGeom>
        </p:spPr>
        <p:txBody>
          <a:bodyPr wrap="square">
            <a:spAutoFit/>
          </a:bodyPr>
          <a:lstStyle/>
          <a:p>
            <a:r>
              <a:rPr lang="es-ES" sz="2400" b="1" dirty="0" smtClean="0"/>
              <a:t>GENERAR EJE BÁSICO AL PUNTO MEDIO</a:t>
            </a:r>
          </a:p>
          <a:p>
            <a:endParaRPr lang="es-ES" sz="2400" b="1" dirty="0" smtClean="0"/>
          </a:p>
          <a:p>
            <a:pPr>
              <a:buFont typeface="Arial" pitchFamily="34" charset="0"/>
              <a:buChar char="•"/>
            </a:pPr>
            <a:r>
              <a:rPr lang="es-ES" sz="2400" dirty="0" smtClean="0"/>
              <a:t>El </a:t>
            </a:r>
            <a:r>
              <a:rPr lang="es-ES" sz="2400" dirty="0" smtClean="0"/>
              <a:t>eje básico </a:t>
            </a:r>
            <a:r>
              <a:rPr lang="es-ES" sz="2400" dirty="0" smtClean="0"/>
              <a:t>se convierte en </a:t>
            </a:r>
            <a:r>
              <a:rPr lang="es-ES" sz="2400" dirty="0" smtClean="0"/>
              <a:t>eje de visibilidad. De esta forma tenemos dos “puntos origen” que siguen el eje de visibilidad primario en las primeras alineaciones para asegurar una correcta salida, a partir de ahí cada alineación se orienta al punto final de la alineación del otro extremo. </a:t>
            </a:r>
            <a:endParaRPr lang="es-ES" sz="2400" dirty="0" smtClean="0"/>
          </a:p>
          <a:p>
            <a:pPr>
              <a:buFont typeface="Arial" pitchFamily="34" charset="0"/>
              <a:buChar char="•"/>
            </a:pPr>
            <a:r>
              <a:rPr lang="es-ES" sz="2400" dirty="0" smtClean="0"/>
              <a:t>Cuando los </a:t>
            </a:r>
            <a:r>
              <a:rPr lang="es-ES" sz="2400" dirty="0" smtClean="0"/>
              <a:t>avances </a:t>
            </a:r>
            <a:r>
              <a:rPr lang="es-ES" sz="2400" dirty="0" smtClean="0"/>
              <a:t>estén a </a:t>
            </a:r>
            <a:r>
              <a:rPr lang="es-ES" sz="2400" dirty="0" smtClean="0"/>
              <a:t>menos de 2*Amín, se </a:t>
            </a:r>
            <a:r>
              <a:rPr lang="es-ES" sz="2400" dirty="0" smtClean="0"/>
              <a:t>calculan las uniones </a:t>
            </a:r>
            <a:r>
              <a:rPr lang="es-ES" sz="2400" dirty="0" smtClean="0"/>
              <a:t>compuestos por dos alineaciones. </a:t>
            </a:r>
            <a:r>
              <a:rPr lang="es-ES" sz="2400" dirty="0" smtClean="0"/>
              <a:t>Se usa para adaptarse mejor al terreno, por lo que sólo se usará con avances cortos.</a:t>
            </a:r>
            <a:endParaRPr lang="es-ES_tradnl" sz="24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428596" y="1785926"/>
            <a:ext cx="7215238" cy="1569660"/>
          </a:xfrm>
          <a:prstGeom prst="rect">
            <a:avLst/>
          </a:prstGeom>
        </p:spPr>
        <p:txBody>
          <a:bodyPr wrap="square">
            <a:spAutoFit/>
          </a:bodyPr>
          <a:lstStyle/>
          <a:p>
            <a:r>
              <a:rPr lang="es-ES" sz="2400" b="1" dirty="0" smtClean="0"/>
              <a:t>EL EJE DE TRAZADO</a:t>
            </a:r>
          </a:p>
          <a:p>
            <a:endParaRPr lang="es-ES" sz="2400" b="1" dirty="0" smtClean="0"/>
          </a:p>
          <a:p>
            <a:pPr>
              <a:buFont typeface="Arial" pitchFamily="34" charset="0"/>
              <a:buChar char="•"/>
            </a:pPr>
            <a:r>
              <a:rPr lang="es-ES" sz="2400" dirty="0" smtClean="0"/>
              <a:t>El eje de trazado es un eje convencional de trazado que incluye rectas, curvas y curvas de transición - </a:t>
            </a:r>
            <a:r>
              <a:rPr lang="es-ES" sz="2400" dirty="0" err="1" smtClean="0"/>
              <a:t>clotoides</a:t>
            </a:r>
            <a:endParaRPr lang="es-ES" sz="2400" b="1" dirty="0" smtClean="0"/>
          </a:p>
        </p:txBody>
      </p:sp>
      <p:pic>
        <p:nvPicPr>
          <p:cNvPr id="5" name="4 Imagen"/>
          <p:cNvPicPr>
            <a:picLocks noChangeAspect="1" noChangeArrowheads="1"/>
          </p:cNvPicPr>
          <p:nvPr/>
        </p:nvPicPr>
        <p:blipFill>
          <a:blip r:embed="rId2" cstate="print"/>
          <a:srcRect/>
          <a:stretch>
            <a:fillRect/>
          </a:stretch>
        </p:blipFill>
        <p:spPr bwMode="auto">
          <a:xfrm>
            <a:off x="1928794" y="3571876"/>
            <a:ext cx="4770438" cy="288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428596" y="1714488"/>
            <a:ext cx="7215238" cy="1569660"/>
          </a:xfrm>
          <a:prstGeom prst="rect">
            <a:avLst/>
          </a:prstGeom>
        </p:spPr>
        <p:txBody>
          <a:bodyPr wrap="square">
            <a:spAutoFit/>
          </a:bodyPr>
          <a:lstStyle/>
          <a:p>
            <a:r>
              <a:rPr lang="es-ES" sz="2400" b="1" dirty="0" smtClean="0"/>
              <a:t>EL PERFIL LONGITUDINAL</a:t>
            </a:r>
          </a:p>
          <a:p>
            <a:endParaRPr lang="es-ES" sz="2400" b="1" dirty="0" smtClean="0"/>
          </a:p>
          <a:p>
            <a:pPr>
              <a:buFont typeface="Arial" pitchFamily="34" charset="0"/>
              <a:buChar char="•"/>
            </a:pPr>
            <a:r>
              <a:rPr lang="es-ES_tradnl" sz="2400" dirty="0" smtClean="0"/>
              <a:t>El perfil longitudinal</a:t>
            </a:r>
            <a:r>
              <a:rPr lang="es-ES_tradnl" sz="2400" b="1" dirty="0" smtClean="0"/>
              <a:t> </a:t>
            </a:r>
            <a:r>
              <a:rPr lang="es-ES" sz="2400" dirty="0" smtClean="0"/>
              <a:t>supone la definición de la rasante para el eje de trazado obtenido</a:t>
            </a:r>
            <a:endParaRPr lang="es-ES" sz="2400" b="1" dirty="0" smtClean="0"/>
          </a:p>
        </p:txBody>
      </p:sp>
      <p:pic>
        <p:nvPicPr>
          <p:cNvPr id="7" name="1 Imagen" descr="99a.png"/>
          <p:cNvPicPr>
            <a:picLocks noChangeAspect="1" noChangeArrowheads="1"/>
          </p:cNvPicPr>
          <p:nvPr/>
        </p:nvPicPr>
        <p:blipFill>
          <a:blip r:embed="rId2" cstate="print"/>
          <a:srcRect/>
          <a:stretch>
            <a:fillRect/>
          </a:stretch>
        </p:blipFill>
        <p:spPr bwMode="auto">
          <a:xfrm>
            <a:off x="428596" y="3429000"/>
            <a:ext cx="5900737" cy="3240087"/>
          </a:xfrm>
          <a:prstGeom prst="rect">
            <a:avLst/>
          </a:prstGeom>
          <a:noFill/>
          <a:ln w="9525">
            <a:noFill/>
            <a:miter lim="800000"/>
            <a:headEnd/>
            <a:tailEnd/>
          </a:ln>
        </p:spPr>
      </p:pic>
      <p:pic>
        <p:nvPicPr>
          <p:cNvPr id="8" name="2 Imagen" descr="99b.png"/>
          <p:cNvPicPr>
            <a:picLocks noChangeAspect="1" noChangeArrowheads="1"/>
          </p:cNvPicPr>
          <p:nvPr/>
        </p:nvPicPr>
        <p:blipFill>
          <a:blip r:embed="rId3" cstate="print"/>
          <a:srcRect/>
          <a:stretch>
            <a:fillRect/>
          </a:stretch>
        </p:blipFill>
        <p:spPr bwMode="auto">
          <a:xfrm>
            <a:off x="4572000" y="3000372"/>
            <a:ext cx="4297363" cy="2493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428596" y="1714488"/>
            <a:ext cx="8501122" cy="4985980"/>
          </a:xfrm>
          <a:prstGeom prst="rect">
            <a:avLst/>
          </a:prstGeom>
        </p:spPr>
        <p:txBody>
          <a:bodyPr wrap="square">
            <a:spAutoFit/>
          </a:bodyPr>
          <a:lstStyle/>
          <a:p>
            <a:r>
              <a:rPr lang="es-ES" sz="2400" b="1" dirty="0" smtClean="0"/>
              <a:t>ELABORACIÓN DE ESTUDIOS PREVIOS CON TADIL</a:t>
            </a:r>
          </a:p>
          <a:p>
            <a:endParaRPr lang="es-ES" sz="2400" b="1" dirty="0" smtClean="0"/>
          </a:p>
          <a:p>
            <a:pPr algn="just">
              <a:buFont typeface="Arial" pitchFamily="34" charset="0"/>
              <a:buChar char="•"/>
              <a:defRPr/>
            </a:pPr>
            <a:r>
              <a:rPr lang="es-ES_tradnl" sz="2400" dirty="0" smtClean="0"/>
              <a:t>EL estudio previo </a:t>
            </a:r>
            <a:r>
              <a:rPr lang="es-ES_tradnl" sz="2400" i="1" dirty="0" smtClean="0"/>
              <a:t>es una forma rápida de comprobar la posibilidad de encajar trazados</a:t>
            </a:r>
            <a:r>
              <a:rPr lang="es-ES_tradnl" sz="2400" dirty="0" smtClean="0"/>
              <a:t>, mientras que el estudio informativo </a:t>
            </a:r>
            <a:r>
              <a:rPr lang="es-ES_tradnl" sz="2400" i="1" u="sng" dirty="0" smtClean="0"/>
              <a:t>exige el conocimiento del territorio </a:t>
            </a:r>
            <a:r>
              <a:rPr lang="es-ES_tradnl" sz="2400" i="1" dirty="0" smtClean="0"/>
              <a:t>para obtener soluciones con mayor rigor</a:t>
            </a:r>
            <a:r>
              <a:rPr lang="es-ES_tradnl" sz="2400" dirty="0" smtClean="0"/>
              <a:t>.</a:t>
            </a:r>
          </a:p>
          <a:p>
            <a:pPr algn="just">
              <a:buFont typeface="Arial" pitchFamily="34" charset="0"/>
              <a:buChar char="•"/>
              <a:defRPr/>
            </a:pPr>
            <a:endParaRPr lang="es-ES_tradnl" sz="1500" dirty="0" smtClean="0"/>
          </a:p>
          <a:p>
            <a:pPr algn="just">
              <a:buFont typeface="Arial" pitchFamily="34" charset="0"/>
              <a:buChar char="•"/>
              <a:defRPr/>
            </a:pPr>
            <a:r>
              <a:rPr lang="es-ES_tradnl" sz="2400" dirty="0" smtClean="0"/>
              <a:t>Con un Estudio Previo obtendremos el eje de trazado y el perfil longitudinal</a:t>
            </a:r>
          </a:p>
          <a:p>
            <a:pPr algn="just">
              <a:buFont typeface="Arial" pitchFamily="34" charset="0"/>
              <a:buChar char="•"/>
              <a:defRPr/>
            </a:pPr>
            <a:endParaRPr lang="es-ES_tradnl" sz="1500" dirty="0" smtClean="0"/>
          </a:p>
          <a:p>
            <a:pPr algn="just">
              <a:buFont typeface="Arial" pitchFamily="34" charset="0"/>
              <a:buChar char="•"/>
              <a:defRPr/>
            </a:pPr>
            <a:r>
              <a:rPr lang="es-ES_tradnl" sz="2400" dirty="0" smtClean="0"/>
              <a:t>Para el estudio previo no se requiere la introducción de los datos del TDB, no calculará la obra lineal, ni las secciones transversales, ni balance de tierras, ni presupuestos, ni rentabilidades, ni expropiaciones.</a:t>
            </a:r>
            <a:endParaRPr lang="es-ES"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428596" y="1714488"/>
            <a:ext cx="8501122" cy="4154984"/>
          </a:xfrm>
          <a:prstGeom prst="rect">
            <a:avLst/>
          </a:prstGeom>
        </p:spPr>
        <p:txBody>
          <a:bodyPr wrap="square">
            <a:spAutoFit/>
          </a:bodyPr>
          <a:lstStyle/>
          <a:p>
            <a:r>
              <a:rPr lang="es-ES" sz="2400" b="1" dirty="0" smtClean="0"/>
              <a:t>INTRODUCCIÓN A LAS FUNCIONES BÁSICAS DEL TDI</a:t>
            </a:r>
          </a:p>
          <a:p>
            <a:pPr>
              <a:buFont typeface="Arial" pitchFamily="34" charset="0"/>
              <a:buChar char="•"/>
            </a:pPr>
            <a:endParaRPr lang="es-ES" sz="2400" b="1" dirty="0" smtClean="0"/>
          </a:p>
          <a:p>
            <a:pPr>
              <a:buFont typeface="Arial" pitchFamily="34" charset="0"/>
              <a:buChar char="•"/>
            </a:pPr>
            <a:r>
              <a:rPr lang="es-ES" sz="2400" b="1" dirty="0" smtClean="0"/>
              <a:t>Ruta de ficheros</a:t>
            </a:r>
            <a:r>
              <a:rPr lang="es-ES" sz="2400" dirty="0" smtClean="0"/>
              <a:t>: Para el estudio previo se seleccionará la normativa, que se encuentra en la carpeta 10.00 </a:t>
            </a:r>
            <a:r>
              <a:rPr lang="es-ES" sz="2400" dirty="0" err="1" smtClean="0"/>
              <a:t>tadil</a:t>
            </a:r>
            <a:r>
              <a:rPr lang="es-ES" sz="2400" dirty="0" smtClean="0"/>
              <a:t>/ </a:t>
            </a:r>
            <a:r>
              <a:rPr lang="es-ES" sz="2400" dirty="0" err="1" smtClean="0"/>
              <a:t>dat</a:t>
            </a:r>
            <a:r>
              <a:rPr lang="es-ES" sz="2400" dirty="0" smtClean="0"/>
              <a:t> / normas</a:t>
            </a:r>
          </a:p>
          <a:p>
            <a:pPr>
              <a:buFont typeface="Arial" pitchFamily="34" charset="0"/>
              <a:buChar char="•"/>
            </a:pPr>
            <a:endParaRPr lang="es-ES" sz="2400" b="1" dirty="0" smtClean="0"/>
          </a:p>
          <a:p>
            <a:pPr>
              <a:buFont typeface="Arial" pitchFamily="34" charset="0"/>
              <a:buChar char="•"/>
            </a:pPr>
            <a:r>
              <a:rPr lang="es-ES" sz="2400" b="1" dirty="0" smtClean="0"/>
              <a:t>Normativa</a:t>
            </a:r>
            <a:r>
              <a:rPr lang="es-ES" sz="2400" dirty="0" smtClean="0"/>
              <a:t>: La normativa que </a:t>
            </a:r>
          </a:p>
          <a:p>
            <a:r>
              <a:rPr lang="es-ES" sz="2400" dirty="0" smtClean="0"/>
              <a:t>incorpora TADIL es la normativa</a:t>
            </a:r>
          </a:p>
          <a:p>
            <a:r>
              <a:rPr lang="es-ES" sz="2400" dirty="0" smtClean="0"/>
              <a:t> española, y es totalmente </a:t>
            </a:r>
          </a:p>
          <a:p>
            <a:r>
              <a:rPr lang="es-ES" sz="2400" dirty="0" smtClean="0"/>
              <a:t>editable para su adaptación a </a:t>
            </a:r>
          </a:p>
          <a:p>
            <a:r>
              <a:rPr lang="es-ES" sz="2400" dirty="0" smtClean="0"/>
              <a:t>cualquier legislación</a:t>
            </a:r>
            <a:endParaRPr lang="es-ES" sz="2400" b="1" dirty="0" smtClean="0"/>
          </a:p>
        </p:txBody>
      </p:sp>
      <p:pic>
        <p:nvPicPr>
          <p:cNvPr id="5" name="4 Imagen" descr="normativa.png"/>
          <p:cNvPicPr>
            <a:picLocks noChangeAspect="1"/>
          </p:cNvPicPr>
          <p:nvPr/>
        </p:nvPicPr>
        <p:blipFill>
          <a:blip r:embed="rId2"/>
          <a:stretch>
            <a:fillRect/>
          </a:stretch>
        </p:blipFill>
        <p:spPr>
          <a:xfrm>
            <a:off x="4643406" y="3357562"/>
            <a:ext cx="4500594" cy="332920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428596" y="1714488"/>
            <a:ext cx="8501122" cy="2308324"/>
          </a:xfrm>
          <a:prstGeom prst="rect">
            <a:avLst/>
          </a:prstGeom>
        </p:spPr>
        <p:txBody>
          <a:bodyPr wrap="square">
            <a:spAutoFit/>
          </a:bodyPr>
          <a:lstStyle/>
          <a:p>
            <a:r>
              <a:rPr lang="es-ES" sz="2400" b="1" dirty="0" smtClean="0"/>
              <a:t>INTRODUCCIÓN A LAS FUNCIONES BÁSICAS DEL TDI</a:t>
            </a:r>
          </a:p>
          <a:p>
            <a:endParaRPr lang="es-ES" sz="2400" b="1" dirty="0" smtClean="0"/>
          </a:p>
          <a:p>
            <a:pPr>
              <a:buFont typeface="Arial" pitchFamily="34" charset="0"/>
              <a:buChar char="•"/>
            </a:pPr>
            <a:r>
              <a:rPr lang="es-ES" sz="2400" b="1" dirty="0" smtClean="0"/>
              <a:t>Datos de proyecto</a:t>
            </a:r>
            <a:r>
              <a:rPr lang="es-ES" sz="2400" dirty="0" smtClean="0"/>
              <a:t>: Se introducirá el nombre y la descripción del proyecto</a:t>
            </a:r>
            <a:endParaRPr lang="es-ES" sz="2400" b="1" dirty="0" smtClean="0"/>
          </a:p>
          <a:p>
            <a:pPr>
              <a:buFont typeface="Arial" pitchFamily="34" charset="0"/>
              <a:buChar char="•"/>
            </a:pPr>
            <a:endParaRPr lang="es-ES" sz="2400" b="1" dirty="0" smtClean="0"/>
          </a:p>
          <a:p>
            <a:pPr>
              <a:buFont typeface="Arial" pitchFamily="34" charset="0"/>
              <a:buChar char="•"/>
            </a:pPr>
            <a:endParaRPr lang="es-ES" sz="2400" b="1" dirty="0" smtClean="0"/>
          </a:p>
        </p:txBody>
      </p:sp>
      <p:pic>
        <p:nvPicPr>
          <p:cNvPr id="7" name="6 Imagen" descr="Datos de proyecto.png"/>
          <p:cNvPicPr>
            <a:picLocks noChangeAspect="1"/>
          </p:cNvPicPr>
          <p:nvPr/>
        </p:nvPicPr>
        <p:blipFill>
          <a:blip r:embed="rId2"/>
          <a:stretch>
            <a:fillRect/>
          </a:stretch>
        </p:blipFill>
        <p:spPr>
          <a:xfrm>
            <a:off x="2071670" y="3214686"/>
            <a:ext cx="4277322" cy="293411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357158" y="1857364"/>
            <a:ext cx="4929222" cy="4524315"/>
          </a:xfrm>
          <a:prstGeom prst="rect">
            <a:avLst/>
          </a:prstGeom>
        </p:spPr>
        <p:txBody>
          <a:bodyPr wrap="square">
            <a:spAutoFit/>
          </a:bodyPr>
          <a:lstStyle/>
          <a:p>
            <a:r>
              <a:rPr lang="es-ES" sz="2400" b="1" dirty="0" smtClean="0"/>
              <a:t>INTRODUCCIÓN A LAS FUNCIONES BÁSICAS DEL TDI</a:t>
            </a:r>
          </a:p>
          <a:p>
            <a:endParaRPr lang="es-ES" sz="2400" b="1" dirty="0" smtClean="0"/>
          </a:p>
          <a:p>
            <a:pPr>
              <a:buFont typeface="Arial" pitchFamily="34" charset="0"/>
              <a:buChar char="•"/>
            </a:pPr>
            <a:r>
              <a:rPr lang="es-ES" sz="2400" b="1" dirty="0" smtClean="0"/>
              <a:t>Punto origen  y punto destino</a:t>
            </a:r>
            <a:r>
              <a:rPr lang="es-ES" sz="2400" dirty="0" smtClean="0"/>
              <a:t>: Se introducirán los puntos inicio y destino o bien pulsando directamente sobre la cartografía, o bien introduciendo las coordenadas a mano.</a:t>
            </a:r>
          </a:p>
          <a:p>
            <a:pPr>
              <a:buFont typeface="Arial" pitchFamily="34" charset="0"/>
              <a:buChar char="•"/>
            </a:pPr>
            <a:endParaRPr lang="es-ES" sz="2400" b="1" dirty="0" smtClean="0"/>
          </a:p>
          <a:p>
            <a:pPr>
              <a:buFont typeface="Arial" pitchFamily="34" charset="0"/>
              <a:buChar char="•"/>
            </a:pPr>
            <a:r>
              <a:rPr lang="es-ES" sz="2400" b="1" dirty="0" smtClean="0"/>
              <a:t>Salida en rotonda o con condiciones de salida</a:t>
            </a:r>
          </a:p>
        </p:txBody>
      </p:sp>
      <p:pic>
        <p:nvPicPr>
          <p:cNvPr id="5" name="4 Imagen" descr="Pto origen.png"/>
          <p:cNvPicPr>
            <a:picLocks noChangeAspect="1"/>
          </p:cNvPicPr>
          <p:nvPr/>
        </p:nvPicPr>
        <p:blipFill>
          <a:blip r:embed="rId2"/>
          <a:stretch>
            <a:fillRect/>
          </a:stretch>
        </p:blipFill>
        <p:spPr>
          <a:xfrm>
            <a:off x="5572132" y="1857364"/>
            <a:ext cx="3229426" cy="475363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358246" cy="5262979"/>
          </a:xfrm>
          <a:prstGeom prst="rect">
            <a:avLst/>
          </a:prstGeom>
        </p:spPr>
        <p:txBody>
          <a:bodyPr wrap="square">
            <a:spAutoFit/>
          </a:bodyPr>
          <a:lstStyle/>
          <a:p>
            <a:r>
              <a:rPr lang="es-ES" sz="2400" b="1" dirty="0" smtClean="0"/>
              <a:t>TERRENO. GENERACIÓN DE ZNP. CREACIÓN DE ENVOLVENTES EXTERIORES</a:t>
            </a:r>
          </a:p>
          <a:p>
            <a:endParaRPr lang="es-ES" sz="2400" b="1" dirty="0" smtClean="0"/>
          </a:p>
          <a:p>
            <a:pPr>
              <a:buFont typeface="Arial" pitchFamily="34" charset="0"/>
              <a:buChar char="•"/>
            </a:pPr>
            <a:r>
              <a:rPr lang="es-ES" sz="2400" dirty="0" smtClean="0"/>
              <a:t>Seleccionamos el MDT con el que</a:t>
            </a:r>
          </a:p>
          <a:p>
            <a:r>
              <a:rPr lang="es-ES" sz="2400" dirty="0" smtClean="0"/>
              <a:t>q</a:t>
            </a:r>
            <a:r>
              <a:rPr lang="es-ES" sz="2400" dirty="0" smtClean="0"/>
              <a:t>ueremos trabajar</a:t>
            </a:r>
          </a:p>
          <a:p>
            <a:endParaRPr lang="es-ES" sz="2400" dirty="0" smtClean="0"/>
          </a:p>
          <a:p>
            <a:pPr>
              <a:buFont typeface="Arial" pitchFamily="34" charset="0"/>
              <a:buChar char="•"/>
            </a:pPr>
            <a:r>
              <a:rPr lang="es-ES" sz="2400" dirty="0" smtClean="0"/>
              <a:t>Se delimita una franja no útil en el </a:t>
            </a:r>
          </a:p>
          <a:p>
            <a:r>
              <a:rPr lang="es-ES" sz="2400" dirty="0" smtClean="0"/>
              <a:t>borde de la cartografía para evitar </a:t>
            </a:r>
          </a:p>
          <a:p>
            <a:r>
              <a:rPr lang="es-ES" sz="2400" dirty="0" smtClean="0"/>
              <a:t>conflictos a la hora de calcular </a:t>
            </a:r>
          </a:p>
          <a:p>
            <a:r>
              <a:rPr lang="es-ES" sz="2400" dirty="0" smtClean="0"/>
              <a:t>soluciones muy pegadas a zonas </a:t>
            </a:r>
          </a:p>
          <a:p>
            <a:r>
              <a:rPr lang="es-ES" sz="2400" dirty="0" smtClean="0"/>
              <a:t>donde no se tienen datos. La </a:t>
            </a:r>
          </a:p>
          <a:p>
            <a:r>
              <a:rPr lang="es-ES" sz="2400" dirty="0" smtClean="0"/>
              <a:t>envolvente puede crearse </a:t>
            </a:r>
          </a:p>
          <a:p>
            <a:r>
              <a:rPr lang="es-ES" sz="2400" dirty="0" smtClean="0"/>
              <a:t>automáticamente o manualmente</a:t>
            </a:r>
          </a:p>
          <a:p>
            <a:endParaRPr lang="es-ES" sz="2400" b="1" dirty="0" smtClean="0"/>
          </a:p>
        </p:txBody>
      </p:sp>
      <p:pic>
        <p:nvPicPr>
          <p:cNvPr id="7" name="6 Imagen" descr="TERRENO.png"/>
          <p:cNvPicPr>
            <a:picLocks noChangeAspect="1"/>
          </p:cNvPicPr>
          <p:nvPr/>
        </p:nvPicPr>
        <p:blipFill>
          <a:blip r:embed="rId2"/>
          <a:stretch>
            <a:fillRect/>
          </a:stretch>
        </p:blipFill>
        <p:spPr>
          <a:xfrm>
            <a:off x="5181047" y="2428868"/>
            <a:ext cx="3962953" cy="396295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358246" cy="4524315"/>
          </a:xfrm>
          <a:prstGeom prst="rect">
            <a:avLst/>
          </a:prstGeom>
        </p:spPr>
        <p:txBody>
          <a:bodyPr wrap="square">
            <a:spAutoFit/>
          </a:bodyPr>
          <a:lstStyle/>
          <a:p>
            <a:r>
              <a:rPr lang="es-ES" sz="2400" b="1" dirty="0" smtClean="0"/>
              <a:t>TERRENO. GENERACIÓN DE ZNP. CREACIÓN DE ENVOLVENTES EXTERIORES</a:t>
            </a:r>
          </a:p>
          <a:p>
            <a:endParaRPr lang="es-ES" sz="2400" b="1" dirty="0" smtClean="0"/>
          </a:p>
          <a:p>
            <a:pPr>
              <a:buFont typeface="Arial" pitchFamily="34" charset="0"/>
              <a:buChar char="•"/>
            </a:pPr>
            <a:r>
              <a:rPr lang="es-ES" sz="2400" dirty="0" smtClean="0"/>
              <a:t>Como no disponemos de TDB, se habilita una opción para que el usuario introduzca manualmente ZNP, que se crearán mediante </a:t>
            </a:r>
            <a:r>
              <a:rPr lang="es-ES" sz="2400" dirty="0" err="1" smtClean="0"/>
              <a:t>polilíneas</a:t>
            </a:r>
            <a:r>
              <a:rPr lang="es-ES" sz="2400" dirty="0" smtClean="0"/>
              <a:t> cerradas sobre la cartografía</a:t>
            </a:r>
          </a:p>
          <a:p>
            <a:pPr>
              <a:buFont typeface="Arial" pitchFamily="34" charset="0"/>
              <a:buChar char="•"/>
            </a:pPr>
            <a:endParaRPr lang="es-ES" sz="2400" dirty="0" smtClean="0"/>
          </a:p>
          <a:p>
            <a:pPr>
              <a:buFont typeface="Arial" pitchFamily="34" charset="0"/>
              <a:buChar char="•"/>
            </a:pPr>
            <a:r>
              <a:rPr lang="es-ES" sz="2400" dirty="0" smtClean="0"/>
              <a:t>También se pueden seleccionar los triángulos creados con una pendiente mayor a la indicada por el usuario al crear el MDT y crear ZNP con ellos, para evitar zonas de muy difícil orografía</a:t>
            </a:r>
          </a:p>
          <a:p>
            <a:pPr>
              <a:buFont typeface="Arial" pitchFamily="34" charset="0"/>
              <a:buChar char="•"/>
            </a:pPr>
            <a:endParaRPr lang="es-ES" sz="2400" dirty="0" smtClean="0"/>
          </a:p>
          <a:p>
            <a:pPr>
              <a:buFont typeface="Arial" pitchFamily="34" charset="0"/>
              <a:buChar char="•"/>
            </a:pPr>
            <a:endParaRPr lang="es-E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358246" cy="2677656"/>
          </a:xfrm>
          <a:prstGeom prst="rect">
            <a:avLst/>
          </a:prstGeom>
        </p:spPr>
        <p:txBody>
          <a:bodyPr wrap="square">
            <a:spAutoFit/>
          </a:bodyPr>
          <a:lstStyle/>
          <a:p>
            <a:r>
              <a:rPr lang="es-ES" sz="2400" b="1" dirty="0" smtClean="0"/>
              <a:t>ANÁLISIS DE SENSIBILIDAD. PENDIENTES</a:t>
            </a:r>
          </a:p>
          <a:p>
            <a:endParaRPr lang="es-ES" sz="2400" b="1" dirty="0" smtClean="0"/>
          </a:p>
          <a:p>
            <a:pPr>
              <a:buFont typeface="Arial" pitchFamily="34" charset="0"/>
              <a:buChar char="•"/>
            </a:pPr>
            <a:r>
              <a:rPr lang="es-ES" sz="2400" dirty="0" smtClean="0"/>
              <a:t>Se definen pendientes máximas y mínimas para estructuras, túneles y obras de tierra, que condicionarán de una forma muy importante la generación de alternativas</a:t>
            </a:r>
          </a:p>
          <a:p>
            <a:pPr>
              <a:buFont typeface="Arial" pitchFamily="34" charset="0"/>
              <a:buChar char="•"/>
            </a:pPr>
            <a:endParaRPr lang="es-ES" sz="2400" dirty="0" smtClean="0"/>
          </a:p>
          <a:p>
            <a:pPr>
              <a:buFont typeface="Arial" pitchFamily="34" charset="0"/>
              <a:buChar char="•"/>
            </a:pPr>
            <a:endParaRPr lang="es-ES" sz="2400" dirty="0" smtClean="0"/>
          </a:p>
        </p:txBody>
      </p:sp>
      <p:pic>
        <p:nvPicPr>
          <p:cNvPr id="5" name="4 Imagen" descr="pendientes.png"/>
          <p:cNvPicPr>
            <a:picLocks noChangeAspect="1"/>
          </p:cNvPicPr>
          <p:nvPr/>
        </p:nvPicPr>
        <p:blipFill>
          <a:blip r:embed="rId2"/>
          <a:stretch>
            <a:fillRect/>
          </a:stretch>
        </p:blipFill>
        <p:spPr>
          <a:xfrm>
            <a:off x="2143108" y="4000504"/>
            <a:ext cx="4601217" cy="227679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2071678"/>
            <a:ext cx="8243918" cy="4013219"/>
          </a:xfrm>
        </p:spPr>
        <p:txBody>
          <a:bodyPr>
            <a:noAutofit/>
          </a:bodyPr>
          <a:lstStyle/>
          <a:p>
            <a:pPr algn="l"/>
            <a:r>
              <a:rPr lang="en-GB" sz="2400" b="1" dirty="0" smtClean="0"/>
              <a:t/>
            </a:r>
            <a:br>
              <a:rPr lang="en-GB" sz="2400" b="1" dirty="0" smtClean="0"/>
            </a:br>
            <a:r>
              <a:rPr lang="en-GB" sz="2400" b="1" dirty="0" smtClean="0"/>
              <a:t>1. </a:t>
            </a:r>
            <a:r>
              <a:rPr lang="en-GB" sz="2400" b="1" dirty="0" err="1" smtClean="0"/>
              <a:t>Introducción</a:t>
            </a:r>
            <a:r>
              <a:rPr lang="en-GB" sz="2400" b="1" dirty="0" smtClean="0"/>
              <a:t/>
            </a:r>
            <a:br>
              <a:rPr lang="en-GB" sz="2400" b="1" dirty="0" smtClean="0"/>
            </a:br>
            <a:r>
              <a:rPr lang="en-GB" sz="2400" b="1" dirty="0" smtClean="0"/>
              <a:t>	</a:t>
            </a:r>
            <a:r>
              <a:rPr lang="en-GB" sz="2400" dirty="0" smtClean="0"/>
              <a:t>1.1. </a:t>
            </a:r>
            <a:r>
              <a:rPr lang="en-GB" sz="2400" dirty="0" err="1" smtClean="0"/>
              <a:t>Estudios</a:t>
            </a:r>
            <a:r>
              <a:rPr lang="en-GB" sz="2400" dirty="0" smtClean="0"/>
              <a:t> con TADIL</a:t>
            </a:r>
            <a:br>
              <a:rPr lang="en-GB" sz="2400" dirty="0" smtClean="0"/>
            </a:br>
            <a:r>
              <a:rPr lang="en-GB" sz="2400" b="1" dirty="0" smtClean="0"/>
              <a:t/>
            </a:r>
            <a:br>
              <a:rPr lang="en-GB" sz="2400" b="1" dirty="0" smtClean="0"/>
            </a:br>
            <a:r>
              <a:rPr lang="en-GB" sz="2400" b="1" dirty="0" smtClean="0"/>
              <a:t>2. </a:t>
            </a:r>
            <a:r>
              <a:rPr lang="en-GB" sz="2400" b="1" dirty="0" err="1" smtClean="0"/>
              <a:t>Fundamentos</a:t>
            </a:r>
            <a:r>
              <a:rPr lang="en-GB" sz="2400" b="1" dirty="0" smtClean="0"/>
              <a:t> de </a:t>
            </a:r>
            <a:r>
              <a:rPr lang="en-GB" sz="2400" b="1" dirty="0" err="1" smtClean="0"/>
              <a:t>trazado</a:t>
            </a:r>
            <a:r>
              <a:rPr lang="en-GB" sz="2400" b="1" dirty="0" smtClean="0"/>
              <a:t> del software TADIL</a:t>
            </a:r>
            <a:br>
              <a:rPr lang="en-GB" sz="2400" b="1" dirty="0" smtClean="0"/>
            </a:br>
            <a:r>
              <a:rPr lang="en-GB" sz="2400" b="1" dirty="0" smtClean="0"/>
              <a:t>	</a:t>
            </a:r>
            <a:r>
              <a:rPr lang="en-GB" sz="2400" dirty="0" smtClean="0"/>
              <a:t>2.1. ¿</a:t>
            </a:r>
            <a:r>
              <a:rPr lang="en-GB" sz="2400" dirty="0" err="1" smtClean="0"/>
              <a:t>Cómo</a:t>
            </a:r>
            <a:r>
              <a:rPr lang="en-GB" sz="2400" dirty="0" smtClean="0"/>
              <a:t> genera </a:t>
            </a:r>
            <a:r>
              <a:rPr lang="en-GB" sz="2400" dirty="0" err="1" smtClean="0"/>
              <a:t>las</a:t>
            </a:r>
            <a:r>
              <a:rPr lang="en-GB" sz="2400" dirty="0" smtClean="0"/>
              <a:t> </a:t>
            </a:r>
            <a:r>
              <a:rPr lang="en-GB" sz="2400" dirty="0" err="1" smtClean="0"/>
              <a:t>alternativas</a:t>
            </a:r>
            <a:r>
              <a:rPr lang="en-GB" sz="2400" dirty="0" smtClean="0"/>
              <a:t> el software TADIL en 	        </a:t>
            </a:r>
            <a:r>
              <a:rPr lang="en-GB" sz="2400" dirty="0" err="1" smtClean="0"/>
              <a:t>planta</a:t>
            </a:r>
            <a:r>
              <a:rPr lang="en-GB" sz="2400" dirty="0" smtClean="0"/>
              <a:t> y </a:t>
            </a:r>
            <a:r>
              <a:rPr lang="en-GB" sz="2400" dirty="0" err="1" smtClean="0"/>
              <a:t>perfil</a:t>
            </a:r>
            <a:r>
              <a:rPr lang="en-GB" sz="2400" dirty="0" smtClean="0"/>
              <a:t>?</a:t>
            </a:r>
            <a:br>
              <a:rPr lang="en-GB" sz="2400" dirty="0" smtClean="0"/>
            </a:br>
            <a:r>
              <a:rPr lang="en-GB" sz="2400" dirty="0" smtClean="0"/>
              <a:t>	2.2. </a:t>
            </a:r>
            <a:r>
              <a:rPr lang="en-GB" sz="2400" dirty="0" err="1" smtClean="0"/>
              <a:t>Generación</a:t>
            </a:r>
            <a:r>
              <a:rPr lang="en-GB" sz="2400" dirty="0" smtClean="0"/>
              <a:t> de </a:t>
            </a:r>
            <a:r>
              <a:rPr lang="en-GB" sz="2400" dirty="0" err="1" smtClean="0"/>
              <a:t>secciones</a:t>
            </a:r>
            <a:r>
              <a:rPr lang="en-GB" sz="2400" dirty="0" smtClean="0"/>
              <a:t> </a:t>
            </a:r>
            <a:r>
              <a:rPr lang="en-GB" sz="2400" dirty="0" err="1" smtClean="0"/>
              <a:t>transversales</a:t>
            </a:r>
            <a:r>
              <a:rPr lang="en-GB" sz="2400" dirty="0" smtClean="0"/>
              <a:t/>
            </a:r>
            <a:br>
              <a:rPr lang="en-GB" sz="2400" dirty="0" smtClean="0"/>
            </a:br>
            <a:r>
              <a:rPr lang="en-GB" sz="2400" dirty="0" smtClean="0"/>
              <a:t>	2.3. </a:t>
            </a:r>
            <a:r>
              <a:rPr lang="en-GB" sz="2400" dirty="0" err="1" smtClean="0"/>
              <a:t>Trazado</a:t>
            </a:r>
            <a:r>
              <a:rPr lang="en-GB" sz="2400" dirty="0" smtClean="0"/>
              <a:t> </a:t>
            </a:r>
            <a:r>
              <a:rPr lang="en-GB" sz="2400" dirty="0" err="1" smtClean="0"/>
              <a:t>automático</a:t>
            </a:r>
            <a:r>
              <a:rPr lang="en-GB" sz="2400" dirty="0" smtClean="0"/>
              <a:t> y manual</a:t>
            </a:r>
            <a:br>
              <a:rPr lang="en-GB" sz="2400" dirty="0" smtClean="0"/>
            </a:br>
            <a:r>
              <a:rPr lang="en-GB" sz="2400" dirty="0" smtClean="0"/>
              <a:t>	</a:t>
            </a:r>
            <a:r>
              <a:rPr lang="en-GB" sz="2400" dirty="0" smtClean="0"/>
              <a:t>2.4. </a:t>
            </a:r>
            <a:r>
              <a:rPr lang="en-GB" sz="2400" dirty="0" smtClean="0"/>
              <a:t>El </a:t>
            </a:r>
            <a:r>
              <a:rPr lang="en-GB" sz="2400" dirty="0" err="1" smtClean="0"/>
              <a:t>eje</a:t>
            </a:r>
            <a:r>
              <a:rPr lang="en-GB" sz="2400" dirty="0" smtClean="0"/>
              <a:t> de </a:t>
            </a:r>
            <a:r>
              <a:rPr lang="en-GB" sz="2400" dirty="0" err="1" smtClean="0"/>
              <a:t>visibilidad</a:t>
            </a:r>
            <a:r>
              <a:rPr lang="en-GB" sz="2400" dirty="0" smtClean="0"/>
              <a:t> </a:t>
            </a:r>
            <a:r>
              <a:rPr lang="en-GB" sz="2400" dirty="0" smtClean="0"/>
              <a:t/>
            </a:r>
            <a:br>
              <a:rPr lang="en-GB" sz="2400" dirty="0" smtClean="0"/>
            </a:br>
            <a:r>
              <a:rPr lang="en-GB" sz="2400" dirty="0" smtClean="0"/>
              <a:t>	</a:t>
            </a:r>
            <a:r>
              <a:rPr lang="en-GB" sz="2400" dirty="0" smtClean="0"/>
              <a:t>2.5. El </a:t>
            </a:r>
            <a:r>
              <a:rPr lang="en-GB" sz="2400" dirty="0" err="1" smtClean="0"/>
              <a:t>eje</a:t>
            </a:r>
            <a:r>
              <a:rPr lang="en-GB" sz="2400" dirty="0" smtClean="0"/>
              <a:t> </a:t>
            </a:r>
            <a:r>
              <a:rPr lang="en-GB" sz="2400" dirty="0" err="1" smtClean="0"/>
              <a:t>básico</a:t>
            </a:r>
            <a:r>
              <a:rPr lang="en-GB" sz="2400" dirty="0" smtClean="0"/>
              <a:t/>
            </a:r>
            <a:br>
              <a:rPr lang="en-GB" sz="2400" dirty="0" smtClean="0"/>
            </a:br>
            <a:r>
              <a:rPr lang="en-GB" sz="2400" dirty="0" smtClean="0"/>
              <a:t>	</a:t>
            </a:r>
            <a:r>
              <a:rPr lang="en-GB" sz="2400" dirty="0" smtClean="0"/>
              <a:t>2.6. El </a:t>
            </a:r>
            <a:r>
              <a:rPr lang="en-GB" sz="2400" dirty="0" err="1" smtClean="0"/>
              <a:t>eje</a:t>
            </a:r>
            <a:r>
              <a:rPr lang="en-GB" sz="2400" dirty="0" smtClean="0"/>
              <a:t> de </a:t>
            </a:r>
            <a:r>
              <a:rPr lang="en-GB" sz="2400" dirty="0" err="1" smtClean="0"/>
              <a:t>trazado</a:t>
            </a:r>
            <a:r>
              <a:rPr lang="en-GB" sz="2400" dirty="0" smtClean="0"/>
              <a:t/>
            </a:r>
            <a:br>
              <a:rPr lang="en-GB" sz="2400" dirty="0" smtClean="0"/>
            </a:br>
            <a:r>
              <a:rPr lang="en-GB" sz="2400" dirty="0" smtClean="0"/>
              <a:t>	</a:t>
            </a:r>
            <a:r>
              <a:rPr lang="en-GB" sz="2400" dirty="0" smtClean="0"/>
              <a:t>2.7. El </a:t>
            </a:r>
            <a:r>
              <a:rPr lang="en-GB" sz="2400" dirty="0" err="1" smtClean="0"/>
              <a:t>perfil</a:t>
            </a:r>
            <a:r>
              <a:rPr lang="en-GB" sz="2400" dirty="0" smtClean="0"/>
              <a:t> longitudinal</a:t>
            </a:r>
            <a:br>
              <a:rPr lang="en-GB" sz="2400" dirty="0" smtClean="0"/>
            </a:br>
            <a:r>
              <a:rPr lang="en-GB" sz="2400" dirty="0" smtClean="0"/>
              <a:t>	</a:t>
            </a:r>
            <a:r>
              <a:rPr lang="en-GB" sz="2400" dirty="0" smtClean="0"/>
              <a:t/>
            </a:r>
            <a:br>
              <a:rPr lang="en-GB" sz="2400" dirty="0" smtClean="0"/>
            </a:br>
            <a:r>
              <a:rPr lang="en-GB" sz="2400" b="1" dirty="0" smtClean="0"/>
              <a:t/>
            </a:r>
            <a:br>
              <a:rPr lang="en-GB" sz="2400" b="1" dirty="0" smtClean="0"/>
            </a:br>
            <a:r>
              <a:rPr lang="en-GB" sz="2400" dirty="0" smtClean="0"/>
              <a:t/>
            </a:r>
            <a:br>
              <a:rPr lang="en-GB" sz="2400" dirty="0" smtClean="0"/>
            </a:br>
            <a:r>
              <a:rPr lang="en-GB" sz="2400" dirty="0" smtClean="0"/>
              <a:t/>
            </a:r>
            <a:br>
              <a:rPr lang="en-GB" sz="2400" dirty="0" smtClean="0"/>
            </a:br>
            <a:endParaRPr lang="en-GB"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358246" cy="2308324"/>
          </a:xfrm>
          <a:prstGeom prst="rect">
            <a:avLst/>
          </a:prstGeom>
        </p:spPr>
        <p:txBody>
          <a:bodyPr wrap="square">
            <a:spAutoFit/>
          </a:bodyPr>
          <a:lstStyle/>
          <a:p>
            <a:r>
              <a:rPr lang="es-ES" sz="2400" b="1" dirty="0" smtClean="0"/>
              <a:t>ANÁLISIS DE SENSIBILIDAD. VALORACIÓN</a:t>
            </a:r>
          </a:p>
          <a:p>
            <a:endParaRPr lang="es-ES" sz="2400" b="1" dirty="0" smtClean="0"/>
          </a:p>
          <a:p>
            <a:pPr>
              <a:buFont typeface="Arial" pitchFamily="34" charset="0"/>
              <a:buChar char="•"/>
            </a:pPr>
            <a:r>
              <a:rPr lang="es-ES" sz="2400" dirty="0" smtClean="0"/>
              <a:t>Se determinan los pesos en el cálculo de alternativas debido a la distancia, orografía y economía</a:t>
            </a:r>
          </a:p>
          <a:p>
            <a:pPr>
              <a:buFont typeface="Arial" pitchFamily="34" charset="0"/>
              <a:buChar char="•"/>
            </a:pPr>
            <a:endParaRPr lang="es-ES" sz="2400" dirty="0" smtClean="0"/>
          </a:p>
          <a:p>
            <a:pPr>
              <a:buFont typeface="Arial" pitchFamily="34" charset="0"/>
              <a:buChar char="•"/>
            </a:pPr>
            <a:endParaRPr lang="es-ES" sz="2400" dirty="0" smtClean="0"/>
          </a:p>
        </p:txBody>
      </p:sp>
      <p:pic>
        <p:nvPicPr>
          <p:cNvPr id="7" name="6 Imagen" descr="Valoración.png"/>
          <p:cNvPicPr>
            <a:picLocks noChangeAspect="1"/>
          </p:cNvPicPr>
          <p:nvPr/>
        </p:nvPicPr>
        <p:blipFill>
          <a:blip r:embed="rId2"/>
          <a:stretch>
            <a:fillRect/>
          </a:stretch>
        </p:blipFill>
        <p:spPr>
          <a:xfrm>
            <a:off x="2214546" y="3643314"/>
            <a:ext cx="4706007" cy="2295846"/>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4143404" cy="3785652"/>
          </a:xfrm>
          <a:prstGeom prst="rect">
            <a:avLst/>
          </a:prstGeom>
        </p:spPr>
        <p:txBody>
          <a:bodyPr wrap="square">
            <a:spAutoFit/>
          </a:bodyPr>
          <a:lstStyle/>
          <a:p>
            <a:r>
              <a:rPr lang="es-ES" sz="2400" b="1" dirty="0" smtClean="0"/>
              <a:t>ANÁLISIS DE SENSIBILIDAD. GEOMETRÍA Y COSTES</a:t>
            </a:r>
          </a:p>
          <a:p>
            <a:endParaRPr lang="es-ES" sz="2400" b="1" dirty="0" smtClean="0"/>
          </a:p>
          <a:p>
            <a:pPr>
              <a:buFont typeface="Arial" pitchFamily="34" charset="0"/>
              <a:buChar char="•"/>
            </a:pPr>
            <a:r>
              <a:rPr lang="es-ES" sz="2400" dirty="0" smtClean="0"/>
              <a:t>Al no disponer de TDB, debemos dar unos datos básicos de geometría y costes de estructuras, túneles, desmontes y terraplenes</a:t>
            </a:r>
          </a:p>
          <a:p>
            <a:pPr>
              <a:buFont typeface="Arial" pitchFamily="34" charset="0"/>
              <a:buChar char="•"/>
            </a:pPr>
            <a:endParaRPr lang="es-ES" sz="2400" dirty="0" smtClean="0"/>
          </a:p>
          <a:p>
            <a:pPr>
              <a:buFont typeface="Arial" pitchFamily="34" charset="0"/>
              <a:buChar char="•"/>
            </a:pPr>
            <a:endParaRPr lang="es-ES" sz="2400" dirty="0" smtClean="0"/>
          </a:p>
        </p:txBody>
      </p:sp>
      <p:pic>
        <p:nvPicPr>
          <p:cNvPr id="5" name="4 Imagen" descr="geometría.png"/>
          <p:cNvPicPr>
            <a:picLocks noChangeAspect="1"/>
          </p:cNvPicPr>
          <p:nvPr/>
        </p:nvPicPr>
        <p:blipFill>
          <a:blip r:embed="rId2"/>
          <a:stretch>
            <a:fillRect/>
          </a:stretch>
        </p:blipFill>
        <p:spPr>
          <a:xfrm>
            <a:off x="4143372" y="2928934"/>
            <a:ext cx="4820323" cy="337232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715436" cy="5262979"/>
          </a:xfrm>
          <a:prstGeom prst="rect">
            <a:avLst/>
          </a:prstGeom>
        </p:spPr>
        <p:txBody>
          <a:bodyPr wrap="square">
            <a:spAutoFit/>
          </a:bodyPr>
          <a:lstStyle/>
          <a:p>
            <a:r>
              <a:rPr lang="es-ES" sz="2400" b="1" dirty="0" smtClean="0"/>
              <a:t>ANÁLISIS DE SENSIBILIDAD. GENERAR ENVOLVENTES. AVANCES LARGOS Y AVANCES CORTOS. AUTOCORRECCIÓN</a:t>
            </a:r>
          </a:p>
          <a:p>
            <a:endParaRPr lang="es-ES" sz="2400" b="1" dirty="0" smtClean="0"/>
          </a:p>
          <a:p>
            <a:pPr>
              <a:buFont typeface="Arial" pitchFamily="34" charset="0"/>
              <a:buChar char="•"/>
            </a:pPr>
            <a:r>
              <a:rPr lang="es-ES" sz="2400" dirty="0" smtClean="0"/>
              <a:t>TADIL introduce la posibilidad de crear ejes de trazado “hijos” a partir de un eje de trazado padre. Así los hijos utilizan al padre como eje de visibilidad, uno de ellos se orientará hacia los máximos y el otro hacia los mínimos</a:t>
            </a:r>
          </a:p>
          <a:p>
            <a:pPr>
              <a:buFont typeface="Arial" pitchFamily="34" charset="0"/>
              <a:buChar char="•"/>
            </a:pPr>
            <a:endParaRPr lang="es-ES" sz="2400" dirty="0" smtClean="0"/>
          </a:p>
          <a:p>
            <a:pPr>
              <a:buFont typeface="Arial" pitchFamily="34" charset="0"/>
              <a:buChar char="•"/>
            </a:pPr>
            <a:r>
              <a:rPr lang="es-ES_tradnl" sz="2400" dirty="0" smtClean="0"/>
              <a:t>Con los avances largos se </a:t>
            </a:r>
            <a:r>
              <a:rPr lang="es-ES_tradnl" sz="2400" dirty="0" smtClean="0"/>
              <a:t>obtendrán alineaciones con la máxima longitud establecida por normativa y un trazado más simple con menos alineaciones. Los avances largos se proyectan con longitudes que son múltiplo de </a:t>
            </a:r>
            <a:r>
              <a:rPr lang="es-ES_tradnl" sz="2400" dirty="0" smtClean="0"/>
              <a:t>A, </a:t>
            </a:r>
            <a:r>
              <a:rPr lang="es-ES_tradnl" sz="2400" dirty="0" smtClean="0"/>
              <a:t>y siempre tendrán un valor máximo de </a:t>
            </a:r>
            <a:r>
              <a:rPr lang="es-ES_tradnl" sz="2400" dirty="0" smtClean="0"/>
              <a:t>avance. Con velocidades superiores a 80 km/h no habrá A.L.</a:t>
            </a:r>
            <a:endParaRPr lang="es-ES" sz="2400" dirty="0" smtClean="0"/>
          </a:p>
          <a:p>
            <a:pPr>
              <a:buFont typeface="Arial" pitchFamily="34" charset="0"/>
              <a:buChar char="•"/>
            </a:pPr>
            <a:endParaRPr lang="es-ES" sz="24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715436" cy="3046988"/>
          </a:xfrm>
          <a:prstGeom prst="rect">
            <a:avLst/>
          </a:prstGeom>
        </p:spPr>
        <p:txBody>
          <a:bodyPr wrap="square">
            <a:spAutoFit/>
          </a:bodyPr>
          <a:lstStyle/>
          <a:p>
            <a:r>
              <a:rPr lang="es-ES" sz="2400" b="1" dirty="0" smtClean="0"/>
              <a:t>ANÁLISIS DE SENSIBILIDAD. GENERAR ENVOLVENTES. AVANCES LARGOS Y AVANCES CORTOS. AUTOCORRECCIÓN</a:t>
            </a:r>
          </a:p>
          <a:p>
            <a:endParaRPr lang="es-ES" sz="2400" b="1" dirty="0" smtClean="0"/>
          </a:p>
          <a:p>
            <a:pPr>
              <a:buFont typeface="Arial" pitchFamily="34" charset="0"/>
              <a:buChar char="•"/>
            </a:pPr>
            <a:r>
              <a:rPr lang="es-ES" sz="2400" dirty="0" smtClean="0"/>
              <a:t>Los avances cortos se adaptarán mejor al terreno</a:t>
            </a:r>
          </a:p>
          <a:p>
            <a:pPr>
              <a:buFont typeface="Arial" pitchFamily="34" charset="0"/>
              <a:buChar char="•"/>
            </a:pPr>
            <a:endParaRPr lang="es-ES" sz="2400" dirty="0" smtClean="0"/>
          </a:p>
          <a:p>
            <a:pPr>
              <a:buFont typeface="Arial" pitchFamily="34" charset="0"/>
              <a:buChar char="•"/>
            </a:pPr>
            <a:r>
              <a:rPr lang="es-ES" sz="2400" dirty="0" smtClean="0"/>
              <a:t>Con la autocorrección conseguimos que cuando TADIL no encuentre una solución, marque esa zona como ZNP y vuelva a </a:t>
            </a:r>
            <a:r>
              <a:rPr lang="es-ES" sz="2400" dirty="0" err="1" smtClean="0"/>
              <a:t>recalcular</a:t>
            </a:r>
            <a:r>
              <a:rPr lang="es-ES" sz="2400" dirty="0" smtClean="0"/>
              <a:t> tantas veces como marque el usuario o hasta que encuentre una solución.</a:t>
            </a:r>
            <a:endParaRPr lang="es-ES" sz="2400" dirty="0" smtClean="0"/>
          </a:p>
        </p:txBody>
      </p:sp>
      <p:pic>
        <p:nvPicPr>
          <p:cNvPr id="5" name="4 Imagen" descr="znp.png"/>
          <p:cNvPicPr>
            <a:picLocks noChangeAspect="1"/>
          </p:cNvPicPr>
          <p:nvPr/>
        </p:nvPicPr>
        <p:blipFill>
          <a:blip r:embed="rId2"/>
          <a:stretch>
            <a:fillRect/>
          </a:stretch>
        </p:blipFill>
        <p:spPr>
          <a:xfrm>
            <a:off x="1785918" y="5000636"/>
            <a:ext cx="4953692" cy="95263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715436" cy="5355312"/>
          </a:xfrm>
          <a:prstGeom prst="rect">
            <a:avLst/>
          </a:prstGeom>
        </p:spPr>
        <p:txBody>
          <a:bodyPr wrap="square">
            <a:spAutoFit/>
          </a:bodyPr>
          <a:lstStyle/>
          <a:p>
            <a:r>
              <a:rPr lang="es-ES" sz="2400" b="1" dirty="0" smtClean="0"/>
              <a:t>OPCIONES AVANZADAS 1</a:t>
            </a:r>
          </a:p>
          <a:p>
            <a:endParaRPr lang="es-ES" sz="1500" b="1" dirty="0" smtClean="0"/>
          </a:p>
          <a:p>
            <a:pPr>
              <a:buFont typeface="Arial" pitchFamily="34" charset="0"/>
              <a:buChar char="•"/>
            </a:pPr>
            <a:r>
              <a:rPr lang="es-ES" sz="2400" b="1" dirty="0" smtClean="0"/>
              <a:t>Invalidar tramos con incrementos de longitud mayores del </a:t>
            </a:r>
            <a:r>
              <a:rPr lang="es-ES" sz="2400" b="1" dirty="0" smtClean="0"/>
              <a:t>% por usuario</a:t>
            </a:r>
            <a:r>
              <a:rPr lang="es-ES" sz="2400" dirty="0" smtClean="0"/>
              <a:t>: permite </a:t>
            </a:r>
            <a:r>
              <a:rPr lang="es-ES" sz="2400" dirty="0" smtClean="0"/>
              <a:t>que los segmentos de trazados presenten longitudes armoniosas limitando especialmente el incremento de longitud de una alineación recta respecto a la anterior</a:t>
            </a:r>
            <a:r>
              <a:rPr lang="es-ES" sz="2400" dirty="0" smtClean="0"/>
              <a:t>.</a:t>
            </a:r>
          </a:p>
          <a:p>
            <a:pPr>
              <a:buFont typeface="Arial" pitchFamily="34" charset="0"/>
              <a:buChar char="•"/>
            </a:pPr>
            <a:endParaRPr lang="es-ES" sz="1500" dirty="0" smtClean="0"/>
          </a:p>
          <a:p>
            <a:pPr>
              <a:buFont typeface="Arial" pitchFamily="34" charset="0"/>
              <a:buChar char="•"/>
            </a:pPr>
            <a:r>
              <a:rPr lang="es-ES" sz="2400" b="1" dirty="0" err="1" smtClean="0"/>
              <a:t>Aij</a:t>
            </a:r>
            <a:r>
              <a:rPr lang="es-ES" sz="2400" b="1" dirty="0" smtClean="0"/>
              <a:t> constante: </a:t>
            </a:r>
            <a:r>
              <a:rPr lang="es-ES" sz="2400" dirty="0" smtClean="0"/>
              <a:t>impone </a:t>
            </a:r>
            <a:r>
              <a:rPr lang="es-ES" sz="2400" dirty="0" smtClean="0"/>
              <a:t>que todos los avances del eje básico tengan la misma longitud. </a:t>
            </a:r>
            <a:endParaRPr lang="es-ES" sz="2400" dirty="0" smtClean="0"/>
          </a:p>
          <a:p>
            <a:pPr>
              <a:buFont typeface="Arial" pitchFamily="34" charset="0"/>
              <a:buChar char="•"/>
            </a:pPr>
            <a:endParaRPr lang="es-ES" sz="1500" dirty="0" smtClean="0"/>
          </a:p>
          <a:p>
            <a:pPr>
              <a:buFont typeface="Arial" pitchFamily="34" charset="0"/>
              <a:buChar char="•"/>
            </a:pPr>
            <a:r>
              <a:rPr lang="es-ES" sz="2400" b="1" dirty="0" smtClean="0"/>
              <a:t>Tolerancia hacia el punto </a:t>
            </a:r>
            <a:r>
              <a:rPr lang="es-ES" sz="2400" b="1" dirty="0" smtClean="0"/>
              <a:t>objetivo</a:t>
            </a:r>
            <a:r>
              <a:rPr lang="es-ES" sz="2400" dirty="0" smtClean="0"/>
              <a:t>: </a:t>
            </a:r>
            <a:r>
              <a:rPr lang="es-ES" sz="2400" dirty="0" smtClean="0"/>
              <a:t>se recomienda emplear un porcentaje mayor del 50%, ya que hará que los trazados sean menos sinuosos y más directos. Esta opción permite anticipar los puntos objetivos del eje de visibilidad.</a:t>
            </a:r>
          </a:p>
          <a:p>
            <a:pPr>
              <a:buFont typeface="Arial" pitchFamily="34" charset="0"/>
              <a:buChar char="•"/>
            </a:pPr>
            <a:endParaRPr lang="es-ES" sz="24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715436" cy="3785652"/>
          </a:xfrm>
          <a:prstGeom prst="rect">
            <a:avLst/>
          </a:prstGeom>
        </p:spPr>
        <p:txBody>
          <a:bodyPr wrap="square">
            <a:spAutoFit/>
          </a:bodyPr>
          <a:lstStyle/>
          <a:p>
            <a:r>
              <a:rPr lang="es-ES" sz="2400" b="1" dirty="0" smtClean="0"/>
              <a:t>OPCIONES AVANZADAS 1</a:t>
            </a:r>
          </a:p>
          <a:p>
            <a:endParaRPr lang="es-ES" sz="2400" b="1" dirty="0" smtClean="0"/>
          </a:p>
          <a:p>
            <a:pPr>
              <a:buFont typeface="Arial" pitchFamily="34" charset="0"/>
              <a:buChar char="•"/>
            </a:pPr>
            <a:r>
              <a:rPr lang="es-ES" sz="2400" b="1" dirty="0" smtClean="0"/>
              <a:t>El </a:t>
            </a:r>
            <a:r>
              <a:rPr lang="es-ES" sz="2400" b="1" dirty="0" smtClean="0"/>
              <a:t>ángulo </a:t>
            </a:r>
            <a:r>
              <a:rPr lang="es-ES" sz="2400" b="1" dirty="0" err="1" smtClean="0"/>
              <a:t>total:</a:t>
            </a:r>
            <a:r>
              <a:rPr lang="es-ES" sz="2400" dirty="0" err="1" smtClean="0"/>
              <a:t>es</a:t>
            </a:r>
            <a:r>
              <a:rPr lang="es-ES" sz="2400" dirty="0" smtClean="0"/>
              <a:t> </a:t>
            </a:r>
            <a:r>
              <a:rPr lang="es-ES" sz="2400" dirty="0" smtClean="0"/>
              <a:t>el ángulo de proyección de opciones de trazado en el algoritmo de búsqueda local</a:t>
            </a:r>
            <a:r>
              <a:rPr lang="es-ES" sz="2400" dirty="0" smtClean="0"/>
              <a:t>.</a:t>
            </a:r>
          </a:p>
          <a:p>
            <a:pPr>
              <a:buFont typeface="Arial" pitchFamily="34" charset="0"/>
              <a:buChar char="•"/>
            </a:pPr>
            <a:endParaRPr lang="es-ES" sz="2400" dirty="0" smtClean="0"/>
          </a:p>
          <a:p>
            <a:pPr>
              <a:buFont typeface="Arial" pitchFamily="34" charset="0"/>
              <a:buChar char="•"/>
            </a:pPr>
            <a:r>
              <a:rPr lang="es-ES" sz="2400" b="1" dirty="0" smtClean="0"/>
              <a:t>Grados </a:t>
            </a:r>
            <a:r>
              <a:rPr lang="es-ES" sz="2400" b="1" dirty="0" err="1" smtClean="0"/>
              <a:t>discretización</a:t>
            </a:r>
            <a:r>
              <a:rPr lang="es-ES" sz="2400" b="1" dirty="0" smtClean="0"/>
              <a:t>: </a:t>
            </a:r>
            <a:r>
              <a:rPr lang="es-ES" sz="2400" dirty="0" smtClean="0"/>
              <a:t>hace </a:t>
            </a:r>
          </a:p>
          <a:p>
            <a:r>
              <a:rPr lang="es-ES" sz="2400" dirty="0" smtClean="0"/>
              <a:t>referencia </a:t>
            </a:r>
            <a:r>
              <a:rPr lang="es-ES" sz="2400" dirty="0" smtClean="0"/>
              <a:t>a la separación de </a:t>
            </a:r>
            <a:r>
              <a:rPr lang="es-ES" sz="2400" dirty="0" smtClean="0"/>
              <a:t>las</a:t>
            </a:r>
          </a:p>
          <a:p>
            <a:r>
              <a:rPr lang="es-ES" sz="2400" dirty="0" smtClean="0"/>
              <a:t> </a:t>
            </a:r>
            <a:r>
              <a:rPr lang="es-ES" sz="2400" dirty="0" smtClean="0"/>
              <a:t>visuales en el algoritmo de </a:t>
            </a:r>
            <a:endParaRPr lang="es-ES" sz="2400" dirty="0" smtClean="0"/>
          </a:p>
          <a:p>
            <a:r>
              <a:rPr lang="es-ES" sz="2400" dirty="0" smtClean="0"/>
              <a:t>búsqueda </a:t>
            </a:r>
            <a:r>
              <a:rPr lang="es-ES" sz="2400" dirty="0" smtClean="0"/>
              <a:t>local.</a:t>
            </a:r>
          </a:p>
          <a:p>
            <a:pPr>
              <a:buFont typeface="Arial" pitchFamily="34" charset="0"/>
              <a:buChar char="•"/>
            </a:pPr>
            <a:endParaRPr lang="es-ES" sz="2400" dirty="0" smtClean="0"/>
          </a:p>
        </p:txBody>
      </p:sp>
      <p:pic>
        <p:nvPicPr>
          <p:cNvPr id="5" name="4 Imagen" descr="oa1.png"/>
          <p:cNvPicPr>
            <a:picLocks noChangeAspect="1"/>
          </p:cNvPicPr>
          <p:nvPr/>
        </p:nvPicPr>
        <p:blipFill>
          <a:blip r:embed="rId2"/>
          <a:stretch>
            <a:fillRect/>
          </a:stretch>
        </p:blipFill>
        <p:spPr>
          <a:xfrm>
            <a:off x="4357686" y="3571876"/>
            <a:ext cx="4629796" cy="2686425"/>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214422"/>
            <a:ext cx="5603585" cy="646331"/>
          </a:xfrm>
          <a:prstGeom prst="rect">
            <a:avLst/>
          </a:prstGeom>
        </p:spPr>
        <p:txBody>
          <a:bodyPr wrap="none">
            <a:spAutoFit/>
          </a:bodyPr>
          <a:lstStyle/>
          <a:p>
            <a:r>
              <a:rPr lang="es-ES_tradnl" sz="3600" b="1" dirty="0" smtClean="0">
                <a:solidFill>
                  <a:srgbClr val="C00000"/>
                </a:solidFill>
              </a:rPr>
              <a:t>3. El Estudio Previo en TADIL</a:t>
            </a:r>
            <a:endParaRPr lang="es-ES" sz="3200" dirty="0">
              <a:solidFill>
                <a:srgbClr val="C00000"/>
              </a:solidFill>
            </a:endParaRPr>
          </a:p>
        </p:txBody>
      </p:sp>
      <p:sp>
        <p:nvSpPr>
          <p:cNvPr id="6" name="5 Rectángulo"/>
          <p:cNvSpPr/>
          <p:nvPr/>
        </p:nvSpPr>
        <p:spPr>
          <a:xfrm>
            <a:off x="285720" y="1714488"/>
            <a:ext cx="8715436" cy="1938992"/>
          </a:xfrm>
          <a:prstGeom prst="rect">
            <a:avLst/>
          </a:prstGeom>
        </p:spPr>
        <p:txBody>
          <a:bodyPr wrap="square">
            <a:spAutoFit/>
          </a:bodyPr>
          <a:lstStyle/>
          <a:p>
            <a:r>
              <a:rPr lang="es-ES" sz="2400" b="1" dirty="0" smtClean="0"/>
              <a:t>OPCIONES AVANZADAS 2</a:t>
            </a:r>
          </a:p>
          <a:p>
            <a:endParaRPr lang="es-ES" sz="2400" b="1" dirty="0" smtClean="0"/>
          </a:p>
          <a:p>
            <a:pPr>
              <a:buFont typeface="Arial" pitchFamily="34" charset="0"/>
              <a:buChar char="•"/>
            </a:pPr>
            <a:r>
              <a:rPr lang="es-ES" sz="2400" dirty="0" smtClean="0"/>
              <a:t>El usuario podrá introducir coeficientes de minoración para altura máxima de terraplenes, desmontes, altura máxima de pila, y pendientes máximas</a:t>
            </a:r>
            <a:endParaRPr lang="es-ES" sz="2400" dirty="0" smtClean="0"/>
          </a:p>
        </p:txBody>
      </p:sp>
      <p:pic>
        <p:nvPicPr>
          <p:cNvPr id="7" name="6 Imagen" descr="oa2.png"/>
          <p:cNvPicPr>
            <a:picLocks noChangeAspect="1"/>
          </p:cNvPicPr>
          <p:nvPr/>
        </p:nvPicPr>
        <p:blipFill>
          <a:blip r:embed="rId2"/>
          <a:stretch>
            <a:fillRect/>
          </a:stretch>
        </p:blipFill>
        <p:spPr>
          <a:xfrm>
            <a:off x="2071670" y="4000504"/>
            <a:ext cx="4639323" cy="2162477"/>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0" y="3429000"/>
            <a:ext cx="3384376" cy="1143000"/>
          </a:xfrm>
        </p:spPr>
        <p:txBody>
          <a:bodyPr/>
          <a:lstStyle/>
          <a:p>
            <a:endParaRPr lang="es-ES" dirty="0"/>
          </a:p>
        </p:txBody>
      </p:sp>
      <p:pic>
        <p:nvPicPr>
          <p:cNvPr id="4" name="3 Marcador de contenido" descr="robot tadil.jpg"/>
          <p:cNvPicPr>
            <a:picLocks noGrp="1" noChangeAspect="1"/>
          </p:cNvPicPr>
          <p:nvPr>
            <p:ph idx="1"/>
          </p:nvPr>
        </p:nvPicPr>
        <p:blipFill>
          <a:blip r:embed="rId2" cstate="print"/>
          <a:stretch>
            <a:fillRect/>
          </a:stretch>
        </p:blipFill>
        <p:spPr>
          <a:xfrm>
            <a:off x="755576" y="1196752"/>
            <a:ext cx="7848872" cy="5494211"/>
          </a:xfrm>
        </p:spPr>
      </p:pic>
      <p:sp>
        <p:nvSpPr>
          <p:cNvPr id="5" name="4 CuadroTexto"/>
          <p:cNvSpPr txBox="1"/>
          <p:nvPr/>
        </p:nvSpPr>
        <p:spPr>
          <a:xfrm>
            <a:off x="5652120" y="3284984"/>
            <a:ext cx="3168352" cy="830997"/>
          </a:xfrm>
          <a:prstGeom prst="rect">
            <a:avLst/>
          </a:prstGeom>
          <a:noFill/>
        </p:spPr>
        <p:txBody>
          <a:bodyPr wrap="square" rtlCol="0">
            <a:spAutoFit/>
          </a:bodyPr>
          <a:lstStyle/>
          <a:p>
            <a:r>
              <a:rPr lang="es-ES_tradnl" sz="4800" b="1" dirty="0" smtClean="0">
                <a:solidFill>
                  <a:schemeClr val="accent2"/>
                </a:solidFill>
                <a:effectLst>
                  <a:outerShdw blurRad="38100" dist="38100" dir="2700000" algn="tl">
                    <a:srgbClr val="000000">
                      <a:alpha val="43137"/>
                    </a:srgbClr>
                  </a:outerShdw>
                </a:effectLst>
              </a:rPr>
              <a:t>gracias</a:t>
            </a:r>
            <a:endParaRPr lang="es-ES" sz="4800" b="1"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1785926"/>
            <a:ext cx="8243918" cy="4013219"/>
          </a:xfrm>
        </p:spPr>
        <p:txBody>
          <a:bodyPr>
            <a:noAutofit/>
          </a:bodyPr>
          <a:lstStyle/>
          <a:p>
            <a:pPr algn="l"/>
            <a:r>
              <a:rPr lang="en-GB" sz="2400" b="1" dirty="0" smtClean="0"/>
              <a:t/>
            </a:r>
            <a:br>
              <a:rPr lang="en-GB" sz="2400" b="1" dirty="0" smtClean="0"/>
            </a:br>
            <a:r>
              <a:rPr lang="en-GB" sz="2400" b="1" dirty="0" smtClean="0"/>
              <a:t>3. El </a:t>
            </a:r>
            <a:r>
              <a:rPr lang="en-GB" sz="2400" b="1" dirty="0" err="1" smtClean="0"/>
              <a:t>Estudio</a:t>
            </a:r>
            <a:r>
              <a:rPr lang="en-GB" sz="2400" b="1" dirty="0" smtClean="0"/>
              <a:t> </a:t>
            </a:r>
            <a:r>
              <a:rPr lang="en-GB" sz="2400" b="1" dirty="0" err="1" smtClean="0"/>
              <a:t>Previo</a:t>
            </a:r>
            <a:r>
              <a:rPr lang="en-GB" sz="2400" b="1" dirty="0" smtClean="0"/>
              <a:t> en TADIL</a:t>
            </a:r>
            <a:r>
              <a:rPr lang="en-GB" sz="2400" b="1" dirty="0" smtClean="0"/>
              <a:t/>
            </a:r>
            <a:br>
              <a:rPr lang="en-GB" sz="2400" b="1" dirty="0" smtClean="0"/>
            </a:br>
            <a:r>
              <a:rPr lang="en-GB" sz="2400" b="1" dirty="0" smtClean="0"/>
              <a:t>	</a:t>
            </a:r>
            <a:r>
              <a:rPr lang="en-GB" sz="2400" dirty="0" smtClean="0"/>
              <a:t>3.1</a:t>
            </a:r>
            <a:r>
              <a:rPr lang="en-GB" sz="2400" dirty="0" smtClean="0"/>
              <a:t>. </a:t>
            </a:r>
            <a:r>
              <a:rPr lang="en-GB" sz="2400" dirty="0" err="1" smtClean="0"/>
              <a:t>Elaboración</a:t>
            </a:r>
            <a:r>
              <a:rPr lang="en-GB" sz="2400" dirty="0" smtClean="0"/>
              <a:t> de </a:t>
            </a:r>
            <a:r>
              <a:rPr lang="en-GB" sz="2400" dirty="0" err="1" smtClean="0"/>
              <a:t>estudios</a:t>
            </a:r>
            <a:r>
              <a:rPr lang="en-GB" sz="2400" dirty="0" smtClean="0"/>
              <a:t> </a:t>
            </a:r>
            <a:r>
              <a:rPr lang="en-GB" sz="2400" dirty="0" err="1" smtClean="0"/>
              <a:t>previos</a:t>
            </a:r>
            <a:r>
              <a:rPr lang="en-GB" sz="2400" dirty="0" smtClean="0"/>
              <a:t> </a:t>
            </a:r>
            <a:r>
              <a:rPr lang="en-GB" sz="2400" dirty="0" smtClean="0"/>
              <a:t>con </a:t>
            </a:r>
            <a:r>
              <a:rPr lang="en-GB" sz="2400" dirty="0" smtClean="0"/>
              <a:t>TADIL</a:t>
            </a:r>
            <a:br>
              <a:rPr lang="en-GB" sz="2400" dirty="0" smtClean="0"/>
            </a:br>
            <a:r>
              <a:rPr lang="en-GB" sz="2400" dirty="0" smtClean="0"/>
              <a:t>	</a:t>
            </a:r>
            <a:r>
              <a:rPr lang="en-GB" sz="2400" dirty="0" smtClean="0"/>
              <a:t>3.2. </a:t>
            </a:r>
            <a:r>
              <a:rPr lang="en-GB" sz="2400" dirty="0" err="1" smtClean="0"/>
              <a:t>Introducción</a:t>
            </a:r>
            <a:r>
              <a:rPr lang="en-GB" sz="2400" dirty="0" smtClean="0"/>
              <a:t> a </a:t>
            </a:r>
            <a:r>
              <a:rPr lang="en-GB" sz="2400" dirty="0" err="1" smtClean="0"/>
              <a:t>las</a:t>
            </a:r>
            <a:r>
              <a:rPr lang="en-GB" sz="2400" dirty="0" smtClean="0"/>
              <a:t> </a:t>
            </a:r>
            <a:r>
              <a:rPr lang="en-GB" sz="2400" dirty="0" err="1" smtClean="0"/>
              <a:t>funciones</a:t>
            </a:r>
            <a:r>
              <a:rPr lang="en-GB" sz="2400" dirty="0" smtClean="0"/>
              <a:t> </a:t>
            </a:r>
            <a:r>
              <a:rPr lang="en-GB" sz="2400" dirty="0" err="1" smtClean="0"/>
              <a:t>básicas</a:t>
            </a:r>
            <a:r>
              <a:rPr lang="en-GB" sz="2400" dirty="0" smtClean="0"/>
              <a:t> del TDI</a:t>
            </a:r>
            <a:br>
              <a:rPr lang="en-GB" sz="2400" dirty="0" smtClean="0"/>
            </a:br>
            <a:r>
              <a:rPr lang="en-GB" sz="2400" dirty="0" smtClean="0"/>
              <a:t>	</a:t>
            </a:r>
            <a:r>
              <a:rPr lang="en-GB" sz="2400" dirty="0" smtClean="0"/>
              <a:t>3.3. </a:t>
            </a:r>
            <a:r>
              <a:rPr lang="en-GB" sz="2400" dirty="0" err="1" smtClean="0"/>
              <a:t>Terreno</a:t>
            </a:r>
            <a:r>
              <a:rPr lang="en-GB" sz="2400" dirty="0" smtClean="0"/>
              <a:t>. </a:t>
            </a:r>
            <a:r>
              <a:rPr lang="en-GB" sz="2400" dirty="0" err="1" smtClean="0"/>
              <a:t>Generación</a:t>
            </a:r>
            <a:r>
              <a:rPr lang="en-GB" sz="2400" dirty="0" smtClean="0"/>
              <a:t> de ZNP. </a:t>
            </a:r>
            <a:r>
              <a:rPr lang="en-GB" sz="2400" dirty="0" err="1" smtClean="0"/>
              <a:t>Creación</a:t>
            </a:r>
            <a:r>
              <a:rPr lang="en-GB" sz="2400" dirty="0" smtClean="0"/>
              <a:t> de </a:t>
            </a:r>
            <a:r>
              <a:rPr lang="en-GB" sz="2400" dirty="0" err="1" smtClean="0"/>
              <a:t>envolventes</a:t>
            </a:r>
            <a:r>
              <a:rPr lang="en-GB" sz="2400" dirty="0" smtClean="0"/>
              <a:t/>
            </a:r>
            <a:br>
              <a:rPr lang="en-GB" sz="2400" dirty="0" smtClean="0"/>
            </a:br>
            <a:r>
              <a:rPr lang="en-GB" sz="2400" dirty="0" smtClean="0"/>
              <a:t>	3.4. </a:t>
            </a:r>
            <a:r>
              <a:rPr lang="en-GB" sz="2400" dirty="0" err="1" smtClean="0"/>
              <a:t>Análisis</a:t>
            </a:r>
            <a:r>
              <a:rPr lang="en-GB" sz="2400" dirty="0" smtClean="0"/>
              <a:t> de </a:t>
            </a:r>
            <a:r>
              <a:rPr lang="en-GB" sz="2400" dirty="0" err="1" smtClean="0"/>
              <a:t>sensibilidad</a:t>
            </a:r>
            <a:r>
              <a:rPr lang="en-GB" sz="2400" dirty="0" smtClean="0"/>
              <a:t/>
            </a:r>
            <a:br>
              <a:rPr lang="en-GB" sz="2400" dirty="0" smtClean="0"/>
            </a:br>
            <a:r>
              <a:rPr lang="en-GB" sz="2400" dirty="0" smtClean="0"/>
              <a:t>	</a:t>
            </a:r>
            <a:r>
              <a:rPr lang="en-GB" sz="2400" dirty="0" smtClean="0"/>
              <a:t>3.5. </a:t>
            </a:r>
            <a:r>
              <a:rPr lang="en-GB" sz="2400" dirty="0" err="1" smtClean="0"/>
              <a:t>Opciones</a:t>
            </a:r>
            <a:r>
              <a:rPr lang="en-GB" sz="2400" dirty="0" smtClean="0"/>
              <a:t> </a:t>
            </a:r>
            <a:r>
              <a:rPr lang="en-GB" sz="2400" dirty="0" err="1" smtClean="0"/>
              <a:t>avanzadas</a:t>
            </a:r>
            <a:r>
              <a:rPr lang="en-GB" sz="2400" dirty="0" smtClean="0"/>
              <a:t/>
            </a:r>
            <a:br>
              <a:rPr lang="en-GB" sz="2400" dirty="0" smtClean="0"/>
            </a:br>
            <a:r>
              <a:rPr lang="en-GB" sz="2400" b="1" dirty="0" smtClean="0"/>
              <a:t/>
            </a:r>
            <a:br>
              <a:rPr lang="en-GB" sz="2400" b="1" dirty="0" smtClean="0"/>
            </a:br>
            <a:r>
              <a:rPr lang="en-GB" sz="2400" dirty="0" smtClean="0"/>
              <a:t/>
            </a:r>
            <a:br>
              <a:rPr lang="en-GB" sz="2400" dirty="0" smtClean="0"/>
            </a:br>
            <a:endParaRPr lang="en-GB"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467544" y="980728"/>
            <a:ext cx="8229600" cy="1143000"/>
          </a:xfrm>
        </p:spPr>
        <p:txBody>
          <a:bodyPr>
            <a:normAutofit/>
          </a:bodyPr>
          <a:lstStyle/>
          <a:p>
            <a:pPr eaLnBrk="1" hangingPunct="1"/>
            <a:r>
              <a:rPr lang="es-ES_tradnl" sz="3600" b="1" dirty="0" smtClean="0">
                <a:solidFill>
                  <a:srgbClr val="C00000"/>
                </a:solidFill>
              </a:rPr>
              <a:t>1. Introducción</a:t>
            </a:r>
            <a:endParaRPr lang="es-ES" sz="3600" b="1" dirty="0" smtClean="0">
              <a:solidFill>
                <a:srgbClr val="C00000"/>
              </a:solidFill>
            </a:endParaRPr>
          </a:p>
        </p:txBody>
      </p:sp>
      <p:sp>
        <p:nvSpPr>
          <p:cNvPr id="3" name="2 Marcador de contenido"/>
          <p:cNvSpPr>
            <a:spLocks noGrp="1"/>
          </p:cNvSpPr>
          <p:nvPr>
            <p:ph idx="1"/>
          </p:nvPr>
        </p:nvSpPr>
        <p:spPr>
          <a:xfrm>
            <a:off x="214282" y="2143116"/>
            <a:ext cx="8713788" cy="4032300"/>
          </a:xfrm>
        </p:spPr>
        <p:txBody>
          <a:bodyPr rtlCol="0">
            <a:normAutofit/>
          </a:bodyPr>
          <a:lstStyle/>
          <a:p>
            <a:pPr eaLnBrk="1" fontAlgn="auto" hangingPunct="1">
              <a:spcAft>
                <a:spcPts val="0"/>
              </a:spcAft>
              <a:buFont typeface="Arial" pitchFamily="34" charset="0"/>
              <a:buChar char="•"/>
              <a:defRPr/>
            </a:pPr>
            <a:r>
              <a:rPr lang="es-ES_tradnl" sz="2400" dirty="0" smtClean="0"/>
              <a:t>TADIL elabora dos tipos de estudios:</a:t>
            </a:r>
          </a:p>
          <a:p>
            <a:pPr eaLnBrk="1" fontAlgn="auto" hangingPunct="1">
              <a:spcAft>
                <a:spcPts val="0"/>
              </a:spcAft>
              <a:buFont typeface="Arial" pitchFamily="34" charset="0"/>
              <a:buNone/>
              <a:defRPr/>
            </a:pPr>
            <a:r>
              <a:rPr lang="es-ES_tradnl" sz="2400" dirty="0" smtClean="0"/>
              <a:t>	- Estudios </a:t>
            </a:r>
            <a:r>
              <a:rPr lang="es-ES_tradnl" sz="2400" b="1" dirty="0" smtClean="0"/>
              <a:t>previos</a:t>
            </a:r>
            <a:r>
              <a:rPr lang="es-ES_tradnl" sz="2400" dirty="0" smtClean="0"/>
              <a:t>.</a:t>
            </a:r>
          </a:p>
          <a:p>
            <a:pPr eaLnBrk="1" fontAlgn="auto" hangingPunct="1">
              <a:spcAft>
                <a:spcPts val="0"/>
              </a:spcAft>
              <a:buFont typeface="Arial" pitchFamily="34" charset="0"/>
              <a:buNone/>
              <a:defRPr/>
            </a:pPr>
            <a:r>
              <a:rPr lang="es-ES_tradnl" sz="2400" dirty="0" smtClean="0"/>
              <a:t>	- Estudios </a:t>
            </a:r>
            <a:r>
              <a:rPr lang="es-ES_tradnl" sz="2400" b="1" dirty="0" smtClean="0"/>
              <a:t>informativos.</a:t>
            </a:r>
          </a:p>
          <a:p>
            <a:pPr eaLnBrk="1" fontAlgn="auto" hangingPunct="1">
              <a:spcAft>
                <a:spcPts val="0"/>
              </a:spcAft>
              <a:buFont typeface="Arial" pitchFamily="34" charset="0"/>
              <a:buNone/>
              <a:defRPr/>
            </a:pPr>
            <a:endParaRPr lang="es-ES_tradnl" sz="2400" dirty="0" smtClean="0"/>
          </a:p>
          <a:p>
            <a:pPr eaLnBrk="1" fontAlgn="auto" hangingPunct="1">
              <a:spcAft>
                <a:spcPts val="0"/>
              </a:spcAft>
              <a:defRPr/>
            </a:pPr>
            <a:r>
              <a:rPr lang="es-ES_tradnl" sz="2400" dirty="0" smtClean="0"/>
              <a:t>En el estudio previo se analiza la </a:t>
            </a:r>
            <a:r>
              <a:rPr lang="es-ES_tradnl" sz="2400" u="sng" dirty="0" smtClean="0"/>
              <a:t>capacidad de acogida de trazados por el territorio</a:t>
            </a:r>
            <a:r>
              <a:rPr lang="es-ES_tradnl" sz="2400" dirty="0" smtClean="0"/>
              <a:t>. Tenemos la cartografía y obtenemos ejes en planta y perfil longitudinal.</a:t>
            </a:r>
          </a:p>
          <a:p>
            <a:pPr eaLnBrk="1" fontAlgn="auto" hangingPunct="1">
              <a:spcAft>
                <a:spcPts val="0"/>
              </a:spcAft>
              <a:buFont typeface="Arial" pitchFamily="34" charset="0"/>
              <a:buNone/>
              <a:defRPr/>
            </a:pPr>
            <a:endParaRPr lang="es-ES_tradnl" dirty="0" smtClean="0"/>
          </a:p>
        </p:txBody>
      </p:sp>
      <p:sp>
        <p:nvSpPr>
          <p:cNvPr id="5" name="4 Marcador de pie de página"/>
          <p:cNvSpPr>
            <a:spLocks noGrp="1"/>
          </p:cNvSpPr>
          <p:nvPr>
            <p:ph type="ftr" sz="quarter" idx="11"/>
          </p:nvPr>
        </p:nvSpPr>
        <p:spPr/>
        <p:txBody>
          <a:bodyPr/>
          <a:lstStyle/>
          <a:p>
            <a:pPr>
              <a:defRPr/>
            </a:pPr>
            <a:r>
              <a:rPr lang="es-ES"/>
              <a:t>SOFTWARE TADIL</a:t>
            </a:r>
          </a:p>
        </p:txBody>
      </p:sp>
      <p:sp>
        <p:nvSpPr>
          <p:cNvPr id="4" name="3 Marcador de número de diapositiva"/>
          <p:cNvSpPr>
            <a:spLocks noGrp="1"/>
          </p:cNvSpPr>
          <p:nvPr>
            <p:ph type="sldNum" sz="quarter" idx="12"/>
          </p:nvPr>
        </p:nvSpPr>
        <p:spPr/>
        <p:txBody>
          <a:bodyPr/>
          <a:lstStyle/>
          <a:p>
            <a:pPr>
              <a:defRPr/>
            </a:pPr>
            <a:fld id="{4F71779D-B92E-4312-8291-595A01A8C123}" type="slidenum">
              <a:rPr lang="es-ES" smtClean="0"/>
              <a:pPr>
                <a:defRPr/>
              </a:pPr>
              <a:t>5</a:t>
            </a:fld>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2060848"/>
            <a:ext cx="8229600" cy="4525963"/>
          </a:xfrm>
        </p:spPr>
        <p:txBody>
          <a:bodyPr>
            <a:normAutofit fontScale="92500"/>
          </a:bodyPr>
          <a:lstStyle/>
          <a:p>
            <a:pPr algn="just">
              <a:defRPr/>
            </a:pPr>
            <a:r>
              <a:rPr lang="es-ES_tradnl" sz="2600" dirty="0" smtClean="0"/>
              <a:t>En el </a:t>
            </a:r>
            <a:r>
              <a:rPr lang="es-ES_tradnl" sz="2600" b="1" dirty="0" smtClean="0"/>
              <a:t>estudio informativo </a:t>
            </a:r>
            <a:r>
              <a:rPr lang="es-ES_tradnl" sz="2600" dirty="0" smtClean="0"/>
              <a:t>debe implementarse la base de precios, el SIG, así como la sección tipo. Obtenemos además de eje y perfil, las secciones transversales, la planta del movimiento de tierras, el balance de tierras, el presupuesto, la rentabilidad y la valoración de alternativas, es decir, </a:t>
            </a:r>
            <a:r>
              <a:rPr lang="es-ES_tradnl" sz="2600" u="sng" dirty="0" smtClean="0"/>
              <a:t>la definición completa de las alternativas</a:t>
            </a:r>
            <a:r>
              <a:rPr lang="es-ES_tradnl" sz="2600" dirty="0" smtClean="0"/>
              <a:t>.</a:t>
            </a:r>
          </a:p>
          <a:p>
            <a:pPr algn="just">
              <a:defRPr/>
            </a:pPr>
            <a:endParaRPr lang="es-ES_tradnl" sz="2600" dirty="0" smtClean="0"/>
          </a:p>
          <a:p>
            <a:pPr algn="just">
              <a:defRPr/>
            </a:pPr>
            <a:r>
              <a:rPr lang="es-ES_tradnl" sz="2600" dirty="0" smtClean="0"/>
              <a:t>Podemos decir que el </a:t>
            </a:r>
            <a:r>
              <a:rPr lang="es-ES_tradnl" sz="2600" b="1" dirty="0" smtClean="0"/>
              <a:t>estudio previo</a:t>
            </a:r>
            <a:r>
              <a:rPr lang="es-ES_tradnl" sz="2600" dirty="0" smtClean="0"/>
              <a:t> </a:t>
            </a:r>
            <a:r>
              <a:rPr lang="es-ES_tradnl" sz="2600" i="1" dirty="0" smtClean="0"/>
              <a:t>es una forma rápida de comprobar la posibilidad de encajar trazados</a:t>
            </a:r>
            <a:r>
              <a:rPr lang="es-ES_tradnl" sz="2600" dirty="0" smtClean="0"/>
              <a:t>, mientras que el estudio informativo </a:t>
            </a:r>
            <a:r>
              <a:rPr lang="es-ES_tradnl" sz="2600" i="1" u="sng" dirty="0" smtClean="0"/>
              <a:t>exige el conocimiento del territorio</a:t>
            </a:r>
            <a:r>
              <a:rPr lang="es-ES_tradnl" sz="2600" i="1" dirty="0" smtClean="0"/>
              <a:t> para obtener soluciones con mayor rigor</a:t>
            </a:r>
            <a:r>
              <a:rPr lang="es-ES_tradnl" sz="2600" dirty="0" smtClean="0"/>
              <a:t>.</a:t>
            </a:r>
            <a:endParaRPr lang="es-ES" sz="2600" dirty="0" smtClean="0"/>
          </a:p>
          <a:p>
            <a:endParaRPr lang="es-ES" dirty="0"/>
          </a:p>
        </p:txBody>
      </p:sp>
      <p:sp>
        <p:nvSpPr>
          <p:cNvPr id="4" name="3 Rectángulo"/>
          <p:cNvSpPr/>
          <p:nvPr/>
        </p:nvSpPr>
        <p:spPr>
          <a:xfrm>
            <a:off x="2267744" y="1268760"/>
            <a:ext cx="3076163" cy="646331"/>
          </a:xfrm>
          <a:prstGeom prst="rect">
            <a:avLst/>
          </a:prstGeom>
        </p:spPr>
        <p:txBody>
          <a:bodyPr wrap="none">
            <a:spAutoFit/>
          </a:bodyPr>
          <a:lstStyle/>
          <a:p>
            <a:r>
              <a:rPr lang="es-ES_tradnl" sz="3600" b="1" dirty="0" smtClean="0">
                <a:solidFill>
                  <a:srgbClr val="C00000"/>
                </a:solidFill>
              </a:rPr>
              <a:t>1. Introducción</a:t>
            </a:r>
            <a:endParaRPr lang="es-ES" sz="3200" dirty="0">
              <a:solidFill>
                <a:srgbClr val="C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785926"/>
            <a:ext cx="8229600" cy="4525963"/>
          </a:xfrm>
        </p:spPr>
        <p:txBody>
          <a:bodyPr>
            <a:normAutofit/>
          </a:bodyPr>
          <a:lstStyle/>
          <a:p>
            <a:r>
              <a:rPr lang="es-ES" sz="2400" b="1" dirty="0" smtClean="0"/>
              <a:t>GENERACIÓN DE ALTERNATIVAS EN PLANTA Y PERFIL</a:t>
            </a:r>
            <a:endParaRPr lang="es-ES" sz="2400" b="1" dirty="0"/>
          </a:p>
        </p:txBody>
      </p:sp>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
        <p:nvSpPr>
          <p:cNvPr id="6" name="5 Rectángulo"/>
          <p:cNvSpPr/>
          <p:nvPr/>
        </p:nvSpPr>
        <p:spPr>
          <a:xfrm>
            <a:off x="928662" y="2357430"/>
            <a:ext cx="7072362" cy="3416320"/>
          </a:xfrm>
          <a:prstGeom prst="rect">
            <a:avLst/>
          </a:prstGeom>
        </p:spPr>
        <p:txBody>
          <a:bodyPr wrap="square">
            <a:spAutoFit/>
          </a:bodyPr>
          <a:lstStyle/>
          <a:p>
            <a:pPr>
              <a:buFont typeface="Arial" pitchFamily="34" charset="0"/>
              <a:buChar char="•"/>
            </a:pPr>
            <a:r>
              <a:rPr lang="es-ES_tradnl" sz="2400" dirty="0" smtClean="0"/>
              <a:t>ALGORITMO DE VALORACIÓN </a:t>
            </a:r>
            <a:r>
              <a:rPr lang="es-ES_tradnl" sz="2400" dirty="0" smtClean="0"/>
              <a:t>DINÁMICA</a:t>
            </a:r>
            <a:endParaRPr lang="es-ES_tradnl" sz="2400" dirty="0" smtClean="0"/>
          </a:p>
          <a:p>
            <a:pPr lvl="1"/>
            <a:r>
              <a:rPr lang="es-ES_tradnl" sz="2400" dirty="0" smtClean="0"/>
              <a:t>Coste, aproximación a destino y orografía.</a:t>
            </a:r>
          </a:p>
          <a:p>
            <a:pPr lvl="1"/>
            <a:r>
              <a:rPr lang="es-ES_tradnl" sz="2400" dirty="0" smtClean="0"/>
              <a:t>I</a:t>
            </a:r>
            <a:r>
              <a:rPr lang="es-ES_tradnl" sz="2400" dirty="0" smtClean="0"/>
              <a:t>mposición de múltiples condicionantes, (trazado, estructuras, túneles, territorio, autocorrección, </a:t>
            </a:r>
            <a:r>
              <a:rPr lang="es-ES_tradnl" sz="2400" dirty="0" err="1" smtClean="0"/>
              <a:t>etc</a:t>
            </a:r>
            <a:r>
              <a:rPr lang="es-ES_tradnl" sz="2400" dirty="0" smtClean="0"/>
              <a:t>…)</a:t>
            </a:r>
          </a:p>
          <a:p>
            <a:pPr lvl="1">
              <a:buFont typeface="Arial" charset="0"/>
              <a:buNone/>
            </a:pPr>
            <a:endParaRPr lang="es-ES_tradnl" sz="2400" dirty="0" smtClean="0"/>
          </a:p>
          <a:p>
            <a:pPr lvl="1">
              <a:buFont typeface="Arial" charset="0"/>
              <a:buNone/>
            </a:pPr>
            <a:endParaRPr lang="es-ES_tradnl" sz="2400" dirty="0" smtClean="0"/>
          </a:p>
          <a:p>
            <a:pPr>
              <a:buFont typeface="Arial" pitchFamily="34" charset="0"/>
              <a:buChar char="•"/>
            </a:pPr>
            <a:r>
              <a:rPr lang="es-ES_tradnl" sz="2400" dirty="0" smtClean="0"/>
              <a:t>“SUPERALGORITMO DEL ABANICO”</a:t>
            </a:r>
          </a:p>
          <a:p>
            <a:pPr>
              <a:buFont typeface="Arial" pitchFamily="34" charset="0"/>
              <a:buChar char="•"/>
            </a:pPr>
            <a:r>
              <a:rPr lang="es-ES_tradnl" sz="2400" dirty="0" smtClean="0"/>
              <a:t>“SUPERALGORITMO DE LA TIJERA”</a:t>
            </a:r>
            <a:endParaRPr lang="es-ES" sz="2400" dirty="0" smtClean="0"/>
          </a:p>
        </p:txBody>
      </p:sp>
      <p:sp>
        <p:nvSpPr>
          <p:cNvPr id="7" name="6 Flecha abajo"/>
          <p:cNvSpPr/>
          <p:nvPr/>
        </p:nvSpPr>
        <p:spPr>
          <a:xfrm>
            <a:off x="3571868" y="4143380"/>
            <a:ext cx="571504"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785926"/>
            <a:ext cx="8229600" cy="4000527"/>
          </a:xfrm>
        </p:spPr>
        <p:txBody>
          <a:bodyPr>
            <a:normAutofit/>
          </a:bodyPr>
          <a:lstStyle/>
          <a:p>
            <a:r>
              <a:rPr lang="es-ES" sz="2400" b="1" dirty="0" smtClean="0"/>
              <a:t>GENERACIÓN DE ALTERNATIVAS EN PLANTA Y PERFIL</a:t>
            </a:r>
          </a:p>
          <a:p>
            <a:endParaRPr lang="es-ES" sz="2400" b="1" dirty="0" smtClean="0"/>
          </a:p>
          <a:p>
            <a:pPr lvl="1">
              <a:buFont typeface="Courier New" pitchFamily="49" charset="0"/>
              <a:buChar char="o"/>
            </a:pPr>
            <a:r>
              <a:rPr lang="es-ES_tradnl" sz="2400" dirty="0" smtClean="0"/>
              <a:t>1º. </a:t>
            </a:r>
            <a:r>
              <a:rPr lang="es-ES_tradnl" sz="2400" u="sng" dirty="0" smtClean="0"/>
              <a:t>Análisis territorial</a:t>
            </a:r>
            <a:r>
              <a:rPr lang="es-ES_tradnl" sz="2400" dirty="0" smtClean="0"/>
              <a:t>: zonas de no paso</a:t>
            </a:r>
          </a:p>
          <a:p>
            <a:pPr lvl="1">
              <a:buFont typeface="Courier New" pitchFamily="49" charset="0"/>
              <a:buChar char="o"/>
            </a:pPr>
            <a:r>
              <a:rPr lang="es-ES_tradnl" sz="2400" dirty="0" smtClean="0"/>
              <a:t>2º. </a:t>
            </a:r>
            <a:r>
              <a:rPr lang="es-ES_tradnl" sz="2400" u="sng" dirty="0" smtClean="0"/>
              <a:t>E</a:t>
            </a:r>
            <a:r>
              <a:rPr lang="es-ES_tradnl" sz="2400" u="sng" dirty="0" smtClean="0"/>
              <a:t>je de visibilidad</a:t>
            </a:r>
            <a:r>
              <a:rPr lang="es-ES_tradnl" sz="2400" dirty="0" smtClean="0"/>
              <a:t>, automático o manual</a:t>
            </a:r>
          </a:p>
          <a:p>
            <a:pPr lvl="1">
              <a:buFont typeface="Courier New" pitchFamily="49" charset="0"/>
              <a:buChar char="o"/>
            </a:pPr>
            <a:r>
              <a:rPr lang="es-ES_tradnl" sz="2400" dirty="0" smtClean="0"/>
              <a:t>3º. Cálculo del </a:t>
            </a:r>
            <a:r>
              <a:rPr lang="es-ES_tradnl" sz="2400" u="sng" dirty="0" smtClean="0"/>
              <a:t>eje básico </a:t>
            </a:r>
            <a:r>
              <a:rPr lang="es-ES_tradnl" sz="2400" dirty="0" smtClean="0"/>
              <a:t>y alternativas hijas</a:t>
            </a:r>
          </a:p>
          <a:p>
            <a:pPr lvl="1">
              <a:buFont typeface="Courier New" pitchFamily="49" charset="0"/>
              <a:buChar char="o"/>
            </a:pPr>
            <a:r>
              <a:rPr lang="es-ES_tradnl" sz="2400" dirty="0" smtClean="0"/>
              <a:t>4º. Conversión del eje básico en </a:t>
            </a:r>
            <a:r>
              <a:rPr lang="es-ES_tradnl" sz="2400" u="sng" dirty="0" smtClean="0"/>
              <a:t>eje de trazado</a:t>
            </a:r>
          </a:p>
          <a:p>
            <a:pPr lvl="1">
              <a:buFont typeface="Courier New" pitchFamily="49" charset="0"/>
              <a:buChar char="o"/>
            </a:pPr>
            <a:r>
              <a:rPr lang="es-ES_tradnl" sz="2400" dirty="0" smtClean="0"/>
              <a:t>5º. Creación del </a:t>
            </a:r>
            <a:r>
              <a:rPr lang="es-ES_tradnl" sz="2400" u="sng" dirty="0" smtClean="0"/>
              <a:t>perfil longitudinal</a:t>
            </a:r>
            <a:endParaRPr lang="es-ES" sz="2400" u="sng" dirty="0"/>
          </a:p>
        </p:txBody>
      </p:sp>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1785926"/>
            <a:ext cx="8229600" cy="4000527"/>
          </a:xfrm>
        </p:spPr>
        <p:txBody>
          <a:bodyPr>
            <a:normAutofit/>
          </a:bodyPr>
          <a:lstStyle/>
          <a:p>
            <a:r>
              <a:rPr lang="es-ES" sz="2400" b="1" dirty="0" smtClean="0"/>
              <a:t>GENERACIÓN DE SECCIONES TRANSVERSALES</a:t>
            </a:r>
          </a:p>
          <a:p>
            <a:pPr lvl="1">
              <a:buFont typeface="Courier New" pitchFamily="49" charset="0"/>
              <a:buChar char="o"/>
            </a:pPr>
            <a:r>
              <a:rPr lang="es-ES" sz="2400" dirty="0" smtClean="0"/>
              <a:t>Las secciones transversales se crearán únicamente cuando hagamos un estudio informativo, ya que en ellas se hace la medición y necesitaremos los datos del TDB</a:t>
            </a:r>
            <a:endParaRPr lang="es-ES" sz="2400" dirty="0" smtClean="0"/>
          </a:p>
        </p:txBody>
      </p:sp>
      <p:sp>
        <p:nvSpPr>
          <p:cNvPr id="4" name="3 Rectángulo"/>
          <p:cNvSpPr/>
          <p:nvPr/>
        </p:nvSpPr>
        <p:spPr>
          <a:xfrm>
            <a:off x="785786" y="1214422"/>
            <a:ext cx="7290650" cy="646331"/>
          </a:xfrm>
          <a:prstGeom prst="rect">
            <a:avLst/>
          </a:prstGeom>
        </p:spPr>
        <p:txBody>
          <a:bodyPr wrap="none">
            <a:spAutoFit/>
          </a:bodyPr>
          <a:lstStyle/>
          <a:p>
            <a:r>
              <a:rPr lang="es-ES_tradnl" sz="3600" b="1" dirty="0" smtClean="0">
                <a:solidFill>
                  <a:srgbClr val="C00000"/>
                </a:solidFill>
              </a:rPr>
              <a:t>2. Fundamentos de trazado de TADIL</a:t>
            </a:r>
            <a:endParaRPr lang="es-ES" sz="3200" dirty="0">
              <a:solidFill>
                <a:srgbClr val="C00000"/>
              </a:solidFill>
            </a:endParaRPr>
          </a:p>
        </p:txBody>
      </p:sp>
      <p:pic>
        <p:nvPicPr>
          <p:cNvPr id="5" name="3 Imagen" descr="101.png"/>
          <p:cNvPicPr>
            <a:picLocks noChangeAspect="1" noChangeArrowheads="1"/>
          </p:cNvPicPr>
          <p:nvPr/>
        </p:nvPicPr>
        <p:blipFill>
          <a:blip r:embed="rId2" cstate="print"/>
          <a:srcRect/>
          <a:stretch>
            <a:fillRect/>
          </a:stretch>
        </p:blipFill>
        <p:spPr bwMode="auto">
          <a:xfrm>
            <a:off x="1000100" y="3643314"/>
            <a:ext cx="7143800" cy="29149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2283</TotalTime>
  <Words>1875</Words>
  <Application>Microsoft Office PowerPoint</Application>
  <PresentationFormat>Presentación en pantalla (4:3)</PresentationFormat>
  <Paragraphs>199</Paragraphs>
  <Slides>37</Slides>
  <Notes>1</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Tema de Office</vt:lpstr>
      <vt:lpstr> “TÉCNICAS DE AUTOTRAZADO PARA EL DISEÑO DE INFRAESTRUCTURAS LINEALES”  T.A.D.I.L</vt:lpstr>
      <vt:lpstr>Diapositiva 2</vt:lpstr>
      <vt:lpstr> 1. Introducción  1.1. Estudios con TADIL  2. Fundamentos de trazado del software TADIL  2.1. ¿Cómo genera las alternativas el software TADIL en          planta y perfil?  2.2. Generación de secciones transversales  2.3. Trazado automático y manual  2.4. El eje de visibilidad   2.5. El eje básico  2.6. El eje de trazado  2.7. El perfil longitudinal      </vt:lpstr>
      <vt:lpstr> 3. El Estudio Previo en TADIL  3.1. Elaboración de estudios previos con TADIL  3.2. Introducción a las funciones básicas del TDI  3.3. Terreno. Generación de ZNP. Creación de envolventes  3.4. Análisis de sensibilidad  3.5. Opciones avanzadas   </vt:lpstr>
      <vt:lpstr>1. Introducción</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233</cp:revision>
  <dcterms:created xsi:type="dcterms:W3CDTF">2014-12-03T08:21:14Z</dcterms:created>
  <dcterms:modified xsi:type="dcterms:W3CDTF">2015-04-23T12:20:14Z</dcterms:modified>
</cp:coreProperties>
</file>